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0"/>
  </p:notesMasterIdLst>
  <p:sldIdLst>
    <p:sldId id="257" r:id="rId5"/>
    <p:sldId id="258" r:id="rId6"/>
    <p:sldId id="354" r:id="rId7"/>
    <p:sldId id="365" r:id="rId8"/>
    <p:sldId id="366" r:id="rId9"/>
    <p:sldId id="367" r:id="rId10"/>
    <p:sldId id="355" r:id="rId11"/>
    <p:sldId id="368" r:id="rId12"/>
    <p:sldId id="369" r:id="rId13"/>
    <p:sldId id="370" r:id="rId14"/>
    <p:sldId id="371" r:id="rId15"/>
    <p:sldId id="372" r:id="rId16"/>
    <p:sldId id="356" r:id="rId17"/>
    <p:sldId id="373" r:id="rId18"/>
    <p:sldId id="374" r:id="rId19"/>
    <p:sldId id="375" r:id="rId20"/>
    <p:sldId id="376" r:id="rId21"/>
    <p:sldId id="377" r:id="rId22"/>
    <p:sldId id="357" r:id="rId23"/>
    <p:sldId id="378" r:id="rId24"/>
    <p:sldId id="379" r:id="rId25"/>
    <p:sldId id="380" r:id="rId26"/>
    <p:sldId id="381" r:id="rId27"/>
    <p:sldId id="382" r:id="rId28"/>
    <p:sldId id="352" r:id="rId29"/>
    <p:sldId id="358" r:id="rId30"/>
    <p:sldId id="383" r:id="rId31"/>
    <p:sldId id="385" r:id="rId32"/>
    <p:sldId id="386" r:id="rId33"/>
    <p:sldId id="359" r:id="rId34"/>
    <p:sldId id="387" r:id="rId35"/>
    <p:sldId id="388" r:id="rId36"/>
    <p:sldId id="389" r:id="rId37"/>
    <p:sldId id="353" r:id="rId38"/>
    <p:sldId id="360" r:id="rId39"/>
    <p:sldId id="390" r:id="rId40"/>
    <p:sldId id="391" r:id="rId41"/>
    <p:sldId id="392" r:id="rId42"/>
    <p:sldId id="393" r:id="rId43"/>
    <p:sldId id="361" r:id="rId44"/>
    <p:sldId id="394" r:id="rId45"/>
    <p:sldId id="395" r:id="rId46"/>
    <p:sldId id="396" r:id="rId47"/>
    <p:sldId id="397" r:id="rId48"/>
    <p:sldId id="398" r:id="rId49"/>
    <p:sldId id="399" r:id="rId50"/>
    <p:sldId id="364" r:id="rId51"/>
    <p:sldId id="362" r:id="rId52"/>
    <p:sldId id="400" r:id="rId53"/>
    <p:sldId id="401" r:id="rId54"/>
    <p:sldId id="402" r:id="rId55"/>
    <p:sldId id="403" r:id="rId56"/>
    <p:sldId id="363" r:id="rId57"/>
    <p:sldId id="300" r:id="rId58"/>
    <p:sldId id="404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F0D010-CEBB-4B6E-A5D6-CBDBBBEC56CE}" v="104" dt="2021-08-19T04:16:08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08" y="2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동규" userId="cebcdd3f-733e-4af1-b963-9742717e494c" providerId="ADAL" clId="{52627C0F-2621-40CA-8329-1A8BC1497CEE}"/>
    <pc:docChg chg="custSel modSld">
      <pc:chgData name="박동규" userId="cebcdd3f-733e-4af1-b963-9742717e494c" providerId="ADAL" clId="{52627C0F-2621-40CA-8329-1A8BC1497CEE}" dt="2021-07-16T01:40:20.148" v="141" actId="167"/>
      <pc:docMkLst>
        <pc:docMk/>
      </pc:docMkLst>
      <pc:sldChg chg="addSp delSp modSp">
        <pc:chgData name="박동규" userId="cebcdd3f-733e-4af1-b963-9742717e494c" providerId="ADAL" clId="{52627C0F-2621-40CA-8329-1A8BC1497CEE}" dt="2021-07-16T01:31:38.257" v="36" actId="1076"/>
        <pc:sldMkLst>
          <pc:docMk/>
          <pc:sldMk cId="1238110704" sldId="373"/>
        </pc:sldMkLst>
        <pc:spChg chg="add del mod">
          <ac:chgData name="박동규" userId="cebcdd3f-733e-4af1-b963-9742717e494c" providerId="ADAL" clId="{52627C0F-2621-40CA-8329-1A8BC1497CEE}" dt="2021-07-16T01:25:51.499" v="26" actId="478"/>
          <ac:spMkLst>
            <pc:docMk/>
            <pc:sldMk cId="1238110704" sldId="373"/>
            <ac:spMk id="3" creationId="{98912F4C-75B7-456A-9012-2D9216A91511}"/>
          </ac:spMkLst>
        </pc:spChg>
        <pc:spChg chg="mod">
          <ac:chgData name="박동규" userId="cebcdd3f-733e-4af1-b963-9742717e494c" providerId="ADAL" clId="{52627C0F-2621-40CA-8329-1A8BC1497CEE}" dt="2021-07-16T01:24:30.596" v="12" actId="20577"/>
          <ac:spMkLst>
            <pc:docMk/>
            <pc:sldMk cId="1238110704" sldId="373"/>
            <ac:spMk id="4" creationId="{00000000-0000-0000-0000-000000000000}"/>
          </ac:spMkLst>
        </pc:spChg>
        <pc:spChg chg="del mod">
          <ac:chgData name="박동규" userId="cebcdd3f-733e-4af1-b963-9742717e494c" providerId="ADAL" clId="{52627C0F-2621-40CA-8329-1A8BC1497CEE}" dt="2021-07-16T01:31:27.215" v="32" actId="478"/>
          <ac:spMkLst>
            <pc:docMk/>
            <pc:sldMk cId="1238110704" sldId="373"/>
            <ac:spMk id="5" creationId="{3AC13EAE-4817-4EE6-AAC6-D167EAA7896A}"/>
          </ac:spMkLst>
        </pc:spChg>
        <pc:picChg chg="del">
          <ac:chgData name="박동규" userId="cebcdd3f-733e-4af1-b963-9742717e494c" providerId="ADAL" clId="{52627C0F-2621-40CA-8329-1A8BC1497CEE}" dt="2021-07-16T01:23:48.425" v="1" actId="478"/>
          <ac:picMkLst>
            <pc:docMk/>
            <pc:sldMk cId="1238110704" sldId="373"/>
            <ac:picMk id="2" creationId="{00000000-0000-0000-0000-000000000000}"/>
          </ac:picMkLst>
        </pc:picChg>
        <pc:picChg chg="add del mod">
          <ac:chgData name="박동규" userId="cebcdd3f-733e-4af1-b963-9742717e494c" providerId="ADAL" clId="{52627C0F-2621-40CA-8329-1A8BC1497CEE}" dt="2021-07-16T01:24:34.514" v="13" actId="478"/>
          <ac:picMkLst>
            <pc:docMk/>
            <pc:sldMk cId="1238110704" sldId="373"/>
            <ac:picMk id="1026" creationId="{19215D0A-76AE-4BF4-B453-5C0778C7DA95}"/>
          </ac:picMkLst>
        </pc:picChg>
        <pc:picChg chg="add mod">
          <ac:chgData name="박동규" userId="cebcdd3f-733e-4af1-b963-9742717e494c" providerId="ADAL" clId="{52627C0F-2621-40CA-8329-1A8BC1497CEE}" dt="2021-07-16T01:31:38.257" v="36" actId="1076"/>
          <ac:picMkLst>
            <pc:docMk/>
            <pc:sldMk cId="1238110704" sldId="373"/>
            <ac:picMk id="1028" creationId="{BFEC6FFE-4D4F-48A2-A90E-E2700680D5E1}"/>
          </ac:picMkLst>
        </pc:picChg>
      </pc:sldChg>
      <pc:sldChg chg="modSp">
        <pc:chgData name="박동규" userId="cebcdd3f-733e-4af1-b963-9742717e494c" providerId="ADAL" clId="{52627C0F-2621-40CA-8329-1A8BC1497CEE}" dt="2021-07-16T01:37:28.887" v="96" actId="20577"/>
        <pc:sldMkLst>
          <pc:docMk/>
          <pc:sldMk cId="2789366466" sldId="374"/>
        </pc:sldMkLst>
        <pc:spChg chg="mod">
          <ac:chgData name="박동규" userId="cebcdd3f-733e-4af1-b963-9742717e494c" providerId="ADAL" clId="{52627C0F-2621-40CA-8329-1A8BC1497CEE}" dt="2021-07-16T01:37:28.887" v="96" actId="20577"/>
          <ac:spMkLst>
            <pc:docMk/>
            <pc:sldMk cId="2789366466" sldId="374"/>
            <ac:spMk id="4" creationId="{00000000-0000-0000-0000-000000000000}"/>
          </ac:spMkLst>
        </pc:spChg>
      </pc:sldChg>
      <pc:sldChg chg="addSp modSp">
        <pc:chgData name="박동규" userId="cebcdd3f-733e-4af1-b963-9742717e494c" providerId="ADAL" clId="{52627C0F-2621-40CA-8329-1A8BC1497CEE}" dt="2021-07-16T01:40:20.148" v="141" actId="167"/>
        <pc:sldMkLst>
          <pc:docMk/>
          <pc:sldMk cId="2429545861" sldId="377"/>
        </pc:sldMkLst>
        <pc:spChg chg="add mod">
          <ac:chgData name="박동규" userId="cebcdd3f-733e-4af1-b963-9742717e494c" providerId="ADAL" clId="{52627C0F-2621-40CA-8329-1A8BC1497CEE}" dt="2021-07-16T01:38:43.603" v="115" actId="164"/>
          <ac:spMkLst>
            <pc:docMk/>
            <pc:sldMk cId="2429545861" sldId="377"/>
            <ac:spMk id="3" creationId="{49944A92-2643-4F90-8CFF-DAEB37A10EAC}"/>
          </ac:spMkLst>
        </pc:spChg>
        <pc:spChg chg="add mod">
          <ac:chgData name="박동규" userId="cebcdd3f-733e-4af1-b963-9742717e494c" providerId="ADAL" clId="{52627C0F-2621-40CA-8329-1A8BC1497CEE}" dt="2021-07-16T01:39:41.677" v="123" actId="20577"/>
          <ac:spMkLst>
            <pc:docMk/>
            <pc:sldMk cId="2429545861" sldId="377"/>
            <ac:spMk id="6" creationId="{A9EDE0B9-ECDF-4B93-A47B-FC3A3A431E22}"/>
          </ac:spMkLst>
        </pc:spChg>
        <pc:spChg chg="add mod">
          <ac:chgData name="박동규" userId="cebcdd3f-733e-4af1-b963-9742717e494c" providerId="ADAL" clId="{52627C0F-2621-40CA-8329-1A8BC1497CEE}" dt="2021-07-16T01:38:43.603" v="115" actId="164"/>
          <ac:spMkLst>
            <pc:docMk/>
            <pc:sldMk cId="2429545861" sldId="377"/>
            <ac:spMk id="7" creationId="{6DD6E50F-1684-44DC-86D4-373902019E81}"/>
          </ac:spMkLst>
        </pc:spChg>
        <pc:spChg chg="add mod">
          <ac:chgData name="박동규" userId="cebcdd3f-733e-4af1-b963-9742717e494c" providerId="ADAL" clId="{52627C0F-2621-40CA-8329-1A8BC1497CEE}" dt="2021-07-16T01:40:03.203" v="139" actId="164"/>
          <ac:spMkLst>
            <pc:docMk/>
            <pc:sldMk cId="2429545861" sldId="377"/>
            <ac:spMk id="9" creationId="{3352704D-A817-4A01-9A30-CDEC5D821C0D}"/>
          </ac:spMkLst>
        </pc:spChg>
        <pc:grpChg chg="add mod">
          <ac:chgData name="박동규" userId="cebcdd3f-733e-4af1-b963-9742717e494c" providerId="ADAL" clId="{52627C0F-2621-40CA-8329-1A8BC1497CEE}" dt="2021-07-16T01:40:03.203" v="139" actId="164"/>
          <ac:grpSpMkLst>
            <pc:docMk/>
            <pc:sldMk cId="2429545861" sldId="377"/>
            <ac:grpSpMk id="8" creationId="{7F387C06-3731-4A16-B88C-41C1D90CE9FD}"/>
          </ac:grpSpMkLst>
        </pc:grpChg>
        <pc:grpChg chg="add mod ord">
          <ac:chgData name="박동규" userId="cebcdd3f-733e-4af1-b963-9742717e494c" providerId="ADAL" clId="{52627C0F-2621-40CA-8329-1A8BC1497CEE}" dt="2021-07-16T01:40:20.148" v="141" actId="167"/>
          <ac:grpSpMkLst>
            <pc:docMk/>
            <pc:sldMk cId="2429545861" sldId="377"/>
            <ac:grpSpMk id="10" creationId="{B463926B-DED2-48D4-9D4E-5FD961E06081}"/>
          </ac:grpSpMkLst>
        </pc:grpChg>
        <pc:picChg chg="mod">
          <ac:chgData name="박동규" userId="cebcdd3f-733e-4af1-b963-9742717e494c" providerId="ADAL" clId="{52627C0F-2621-40CA-8329-1A8BC1497CEE}" dt="2021-07-16T01:38:43.603" v="115" actId="164"/>
          <ac:picMkLst>
            <pc:docMk/>
            <pc:sldMk cId="2429545861" sldId="377"/>
            <ac:picMk id="5" creationId="{00000000-0000-0000-0000-000000000000}"/>
          </ac:picMkLst>
        </pc:picChg>
      </pc:sldChg>
    </pc:docChg>
  </pc:docChgLst>
  <pc:docChgLst>
    <pc:chgData name="박동규" userId="cebcdd3f-733e-4af1-b963-9742717e494c" providerId="ADAL" clId="{87F0D010-CEBB-4B6E-A5D6-CBDBBBEC56CE}"/>
    <pc:docChg chg="modSld">
      <pc:chgData name="박동규" userId="cebcdd3f-733e-4af1-b963-9742717e494c" providerId="ADAL" clId="{87F0D010-CEBB-4B6E-A5D6-CBDBBBEC56CE}" dt="2021-08-19T04:17:50.028" v="583" actId="1076"/>
      <pc:docMkLst>
        <pc:docMk/>
      </pc:docMkLst>
      <pc:sldChg chg="addSp modSp mod">
        <pc:chgData name="박동규" userId="cebcdd3f-733e-4af1-b963-9742717e494c" providerId="ADAL" clId="{87F0D010-CEBB-4B6E-A5D6-CBDBBBEC56CE}" dt="2021-08-19T04:08:52" v="220" actId="1037"/>
        <pc:sldMkLst>
          <pc:docMk/>
          <pc:sldMk cId="1658216397" sldId="354"/>
        </pc:sldMkLst>
        <pc:spChg chg="add mod">
          <ac:chgData name="박동규" userId="cebcdd3f-733e-4af1-b963-9742717e494c" providerId="ADAL" clId="{87F0D010-CEBB-4B6E-A5D6-CBDBBBEC56CE}" dt="2021-08-19T04:08:52" v="220" actId="1037"/>
          <ac:spMkLst>
            <pc:docMk/>
            <pc:sldMk cId="1658216397" sldId="354"/>
            <ac:spMk id="5" creationId="{9E86FB3C-EE5F-40CD-A016-426246398ECD}"/>
          </ac:spMkLst>
        </pc:spChg>
        <pc:picChg chg="mod">
          <ac:chgData name="박동규" userId="cebcdd3f-733e-4af1-b963-9742717e494c" providerId="ADAL" clId="{87F0D010-CEBB-4B6E-A5D6-CBDBBBEC56CE}" dt="2021-08-19T04:08:52" v="220" actId="1037"/>
          <ac:picMkLst>
            <pc:docMk/>
            <pc:sldMk cId="1658216397" sldId="354"/>
            <ac:picMk id="4" creationId="{00000000-0000-0000-0000-000000000000}"/>
          </ac:picMkLst>
        </pc:picChg>
      </pc:sldChg>
      <pc:sldChg chg="modSp mod">
        <pc:chgData name="박동규" userId="cebcdd3f-733e-4af1-b963-9742717e494c" providerId="ADAL" clId="{87F0D010-CEBB-4B6E-A5D6-CBDBBBEC56CE}" dt="2021-08-19T04:15:46.502" v="564" actId="207"/>
        <pc:sldMkLst>
          <pc:docMk/>
          <pc:sldMk cId="353077044" sldId="356"/>
        </pc:sldMkLst>
        <pc:spChg chg="mod">
          <ac:chgData name="박동규" userId="cebcdd3f-733e-4af1-b963-9742717e494c" providerId="ADAL" clId="{87F0D010-CEBB-4B6E-A5D6-CBDBBBEC56CE}" dt="2021-08-19T04:15:46.502" v="564" actId="207"/>
          <ac:spMkLst>
            <pc:docMk/>
            <pc:sldMk cId="353077044" sldId="356"/>
            <ac:spMk id="3" creationId="{00000000-0000-0000-0000-000000000000}"/>
          </ac:spMkLst>
        </pc:spChg>
      </pc:sldChg>
      <pc:sldChg chg="modSp mod">
        <pc:chgData name="박동규" userId="cebcdd3f-733e-4af1-b963-9742717e494c" providerId="ADAL" clId="{87F0D010-CEBB-4B6E-A5D6-CBDBBBEC56CE}" dt="2021-08-19T04:17:50.028" v="583" actId="1076"/>
        <pc:sldMkLst>
          <pc:docMk/>
          <pc:sldMk cId="1817416113" sldId="363"/>
        </pc:sldMkLst>
        <pc:picChg chg="mod">
          <ac:chgData name="박동규" userId="cebcdd3f-733e-4af1-b963-9742717e494c" providerId="ADAL" clId="{87F0D010-CEBB-4B6E-A5D6-CBDBBBEC56CE}" dt="2021-08-19T04:17:50.028" v="583" actId="1076"/>
          <ac:picMkLst>
            <pc:docMk/>
            <pc:sldMk cId="1817416113" sldId="363"/>
            <ac:picMk id="4" creationId="{00000000-0000-0000-0000-000000000000}"/>
          </ac:picMkLst>
        </pc:picChg>
      </pc:sldChg>
      <pc:sldChg chg="modSp mod">
        <pc:chgData name="박동규" userId="cebcdd3f-733e-4af1-b963-9742717e494c" providerId="ADAL" clId="{87F0D010-CEBB-4B6E-A5D6-CBDBBBEC56CE}" dt="2021-08-19T04:17:40.027" v="581" actId="1076"/>
        <pc:sldMkLst>
          <pc:docMk/>
          <pc:sldMk cId="943564930" sldId="364"/>
        </pc:sldMkLst>
        <pc:picChg chg="mod">
          <ac:chgData name="박동규" userId="cebcdd3f-733e-4af1-b963-9742717e494c" providerId="ADAL" clId="{87F0D010-CEBB-4B6E-A5D6-CBDBBBEC56CE}" dt="2021-08-19T04:17:40.027" v="581" actId="1076"/>
          <ac:picMkLst>
            <pc:docMk/>
            <pc:sldMk cId="943564930" sldId="364"/>
            <ac:picMk id="4" creationId="{00000000-0000-0000-0000-000000000000}"/>
          </ac:picMkLst>
        </pc:picChg>
      </pc:sldChg>
      <pc:sldChg chg="modSp mod">
        <pc:chgData name="박동규" userId="cebcdd3f-733e-4af1-b963-9742717e494c" providerId="ADAL" clId="{87F0D010-CEBB-4B6E-A5D6-CBDBBBEC56CE}" dt="2021-08-19T04:09:17.868" v="222" actId="1076"/>
        <pc:sldMkLst>
          <pc:docMk/>
          <pc:sldMk cId="414356767" sldId="366"/>
        </pc:sldMkLst>
        <pc:spChg chg="mod">
          <ac:chgData name="박동규" userId="cebcdd3f-733e-4af1-b963-9742717e494c" providerId="ADAL" clId="{87F0D010-CEBB-4B6E-A5D6-CBDBBBEC56CE}" dt="2021-08-19T04:09:15.095" v="221" actId="14100"/>
          <ac:spMkLst>
            <pc:docMk/>
            <pc:sldMk cId="414356767" sldId="366"/>
            <ac:spMk id="4" creationId="{00000000-0000-0000-0000-000000000000}"/>
          </ac:spMkLst>
        </pc:spChg>
        <pc:picChg chg="mod">
          <ac:chgData name="박동규" userId="cebcdd3f-733e-4af1-b963-9742717e494c" providerId="ADAL" clId="{87F0D010-CEBB-4B6E-A5D6-CBDBBBEC56CE}" dt="2021-08-19T04:09:17.868" v="222" actId="1076"/>
          <ac:picMkLst>
            <pc:docMk/>
            <pc:sldMk cId="414356767" sldId="366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87F0D010-CEBB-4B6E-A5D6-CBDBBBEC56CE}" dt="2021-08-19T04:10:09.457" v="224" actId="15"/>
        <pc:sldMkLst>
          <pc:docMk/>
          <pc:sldMk cId="3263940821" sldId="367"/>
        </pc:sldMkLst>
        <pc:spChg chg="mod">
          <ac:chgData name="박동규" userId="cebcdd3f-733e-4af1-b963-9742717e494c" providerId="ADAL" clId="{87F0D010-CEBB-4B6E-A5D6-CBDBBBEC56CE}" dt="2021-08-19T04:10:09.457" v="224" actId="15"/>
          <ac:spMkLst>
            <pc:docMk/>
            <pc:sldMk cId="3263940821" sldId="367"/>
            <ac:spMk id="4" creationId="{00000000-0000-0000-0000-000000000000}"/>
          </ac:spMkLst>
        </pc:spChg>
      </pc:sldChg>
      <pc:sldChg chg="modSp mod">
        <pc:chgData name="박동규" userId="cebcdd3f-733e-4af1-b963-9742717e494c" providerId="ADAL" clId="{87F0D010-CEBB-4B6E-A5D6-CBDBBBEC56CE}" dt="2021-08-19T04:10:51.560" v="228" actId="15"/>
        <pc:sldMkLst>
          <pc:docMk/>
          <pc:sldMk cId="999646586" sldId="368"/>
        </pc:sldMkLst>
        <pc:spChg chg="mod">
          <ac:chgData name="박동규" userId="cebcdd3f-733e-4af1-b963-9742717e494c" providerId="ADAL" clId="{87F0D010-CEBB-4B6E-A5D6-CBDBBBEC56CE}" dt="2021-08-19T04:10:51.560" v="228" actId="15"/>
          <ac:spMkLst>
            <pc:docMk/>
            <pc:sldMk cId="999646586" sldId="368"/>
            <ac:spMk id="4" creationId="{00000000-0000-0000-0000-000000000000}"/>
          </ac:spMkLst>
        </pc:spChg>
      </pc:sldChg>
      <pc:sldChg chg="addSp modSp mod">
        <pc:chgData name="박동규" userId="cebcdd3f-733e-4af1-b963-9742717e494c" providerId="ADAL" clId="{87F0D010-CEBB-4B6E-A5D6-CBDBBBEC56CE}" dt="2021-08-19T04:12:31.283" v="322" actId="1076"/>
        <pc:sldMkLst>
          <pc:docMk/>
          <pc:sldMk cId="300980360" sldId="369"/>
        </pc:sldMkLst>
        <pc:spChg chg="add mod">
          <ac:chgData name="박동규" userId="cebcdd3f-733e-4af1-b963-9742717e494c" providerId="ADAL" clId="{87F0D010-CEBB-4B6E-A5D6-CBDBBBEC56CE}" dt="2021-08-19T04:12:31.283" v="322" actId="1076"/>
          <ac:spMkLst>
            <pc:docMk/>
            <pc:sldMk cId="300980360" sldId="369"/>
            <ac:spMk id="5" creationId="{F16F3E87-0AD8-4D31-A489-5FAB18D4B742}"/>
          </ac:spMkLst>
        </pc:spChg>
        <pc:picChg chg="mod">
          <ac:chgData name="박동규" userId="cebcdd3f-733e-4af1-b963-9742717e494c" providerId="ADAL" clId="{87F0D010-CEBB-4B6E-A5D6-CBDBBBEC56CE}" dt="2021-08-19T04:11:39.141" v="229" actId="14100"/>
          <ac:picMkLst>
            <pc:docMk/>
            <pc:sldMk cId="300980360" sldId="369"/>
            <ac:picMk id="2" creationId="{00000000-0000-0000-0000-000000000000}"/>
          </ac:picMkLst>
        </pc:picChg>
      </pc:sldChg>
      <pc:sldChg chg="addSp modSp mod">
        <pc:chgData name="박동규" userId="cebcdd3f-733e-4af1-b963-9742717e494c" providerId="ADAL" clId="{87F0D010-CEBB-4B6E-A5D6-CBDBBBEC56CE}" dt="2021-08-19T04:13:47.382" v="415" actId="14100"/>
        <pc:sldMkLst>
          <pc:docMk/>
          <pc:sldMk cId="2070378257" sldId="370"/>
        </pc:sldMkLst>
        <pc:spChg chg="add mod">
          <ac:chgData name="박동규" userId="cebcdd3f-733e-4af1-b963-9742717e494c" providerId="ADAL" clId="{87F0D010-CEBB-4B6E-A5D6-CBDBBBEC56CE}" dt="2021-08-19T04:13:47.382" v="415" actId="14100"/>
          <ac:spMkLst>
            <pc:docMk/>
            <pc:sldMk cId="2070378257" sldId="370"/>
            <ac:spMk id="5" creationId="{9A988EB0-6952-4BDE-8341-FEA2B700C307}"/>
          </ac:spMkLst>
        </pc:spChg>
        <pc:picChg chg="mod">
          <ac:chgData name="박동규" userId="cebcdd3f-733e-4af1-b963-9742717e494c" providerId="ADAL" clId="{87F0D010-CEBB-4B6E-A5D6-CBDBBBEC56CE}" dt="2021-08-19T04:12:43.547" v="324" actId="1076"/>
          <ac:picMkLst>
            <pc:docMk/>
            <pc:sldMk cId="2070378257" sldId="370"/>
            <ac:picMk id="3" creationId="{00000000-0000-0000-0000-000000000000}"/>
          </ac:picMkLst>
        </pc:picChg>
      </pc:sldChg>
      <pc:sldChg chg="addSp modSp mod">
        <pc:chgData name="박동규" userId="cebcdd3f-733e-4af1-b963-9742717e494c" providerId="ADAL" clId="{87F0D010-CEBB-4B6E-A5D6-CBDBBBEC56CE}" dt="2021-08-19T04:15:23.556" v="563" actId="20577"/>
        <pc:sldMkLst>
          <pc:docMk/>
          <pc:sldMk cId="770885991" sldId="371"/>
        </pc:sldMkLst>
        <pc:spChg chg="mod">
          <ac:chgData name="박동규" userId="cebcdd3f-733e-4af1-b963-9742717e494c" providerId="ADAL" clId="{87F0D010-CEBB-4B6E-A5D6-CBDBBBEC56CE}" dt="2021-08-19T04:14:02.629" v="417" actId="20577"/>
          <ac:spMkLst>
            <pc:docMk/>
            <pc:sldMk cId="770885991" sldId="371"/>
            <ac:spMk id="4" creationId="{00000000-0000-0000-0000-000000000000}"/>
          </ac:spMkLst>
        </pc:spChg>
        <pc:spChg chg="add mod">
          <ac:chgData name="박동규" userId="cebcdd3f-733e-4af1-b963-9742717e494c" providerId="ADAL" clId="{87F0D010-CEBB-4B6E-A5D6-CBDBBBEC56CE}" dt="2021-08-19T04:15:23.556" v="563" actId="20577"/>
          <ac:spMkLst>
            <pc:docMk/>
            <pc:sldMk cId="770885991" sldId="371"/>
            <ac:spMk id="5" creationId="{F3C02A77-AD66-497F-A2BB-A09D3BA3A5A0}"/>
          </ac:spMkLst>
        </pc:spChg>
        <pc:picChg chg="mod">
          <ac:chgData name="박동규" userId="cebcdd3f-733e-4af1-b963-9742717e494c" providerId="ADAL" clId="{87F0D010-CEBB-4B6E-A5D6-CBDBBBEC56CE}" dt="2021-08-19T04:14:50.004" v="507" actId="14100"/>
          <ac:picMkLst>
            <pc:docMk/>
            <pc:sldMk cId="770885991" sldId="371"/>
            <ac:picMk id="2" creationId="{00000000-0000-0000-0000-000000000000}"/>
          </ac:picMkLst>
        </pc:picChg>
      </pc:sldChg>
      <pc:sldChg chg="modSp">
        <pc:chgData name="박동규" userId="cebcdd3f-733e-4af1-b963-9742717e494c" providerId="ADAL" clId="{87F0D010-CEBB-4B6E-A5D6-CBDBBBEC56CE}" dt="2021-08-19T04:16:07.997" v="569"/>
        <pc:sldMkLst>
          <pc:docMk/>
          <pc:sldMk cId="2789366466" sldId="374"/>
        </pc:sldMkLst>
        <pc:spChg chg="mod">
          <ac:chgData name="박동규" userId="cebcdd3f-733e-4af1-b963-9742717e494c" providerId="ADAL" clId="{87F0D010-CEBB-4B6E-A5D6-CBDBBBEC56CE}" dt="2021-08-19T04:16:07.997" v="569"/>
          <ac:spMkLst>
            <pc:docMk/>
            <pc:sldMk cId="2789366466" sldId="374"/>
            <ac:spMk id="4" creationId="{00000000-0000-0000-0000-000000000000}"/>
          </ac:spMkLst>
        </pc:spChg>
      </pc:sldChg>
      <pc:sldChg chg="modSp mod">
        <pc:chgData name="박동규" userId="cebcdd3f-733e-4af1-b963-9742717e494c" providerId="ADAL" clId="{87F0D010-CEBB-4B6E-A5D6-CBDBBBEC56CE}" dt="2021-08-19T04:16:34.679" v="571" actId="1076"/>
        <pc:sldMkLst>
          <pc:docMk/>
          <pc:sldMk cId="4274270795" sldId="381"/>
        </pc:sldMkLst>
        <pc:picChg chg="mod">
          <ac:chgData name="박동규" userId="cebcdd3f-733e-4af1-b963-9742717e494c" providerId="ADAL" clId="{87F0D010-CEBB-4B6E-A5D6-CBDBBBEC56CE}" dt="2021-08-19T04:16:34.679" v="571" actId="1076"/>
          <ac:picMkLst>
            <pc:docMk/>
            <pc:sldMk cId="4274270795" sldId="381"/>
            <ac:picMk id="3" creationId="{00000000-0000-0000-0000-000000000000}"/>
          </ac:picMkLst>
        </pc:picChg>
      </pc:sldChg>
      <pc:sldChg chg="modSp mod">
        <pc:chgData name="박동규" userId="cebcdd3f-733e-4af1-b963-9742717e494c" providerId="ADAL" clId="{87F0D010-CEBB-4B6E-A5D6-CBDBBBEC56CE}" dt="2021-08-19T04:16:48.510" v="572" actId="14100"/>
        <pc:sldMkLst>
          <pc:docMk/>
          <pc:sldMk cId="959814234" sldId="383"/>
        </pc:sldMkLst>
        <pc:picChg chg="mod">
          <ac:chgData name="박동규" userId="cebcdd3f-733e-4af1-b963-9742717e494c" providerId="ADAL" clId="{87F0D010-CEBB-4B6E-A5D6-CBDBBBEC56CE}" dt="2021-08-19T04:16:48.510" v="572" actId="14100"/>
          <ac:picMkLst>
            <pc:docMk/>
            <pc:sldMk cId="959814234" sldId="383"/>
            <ac:picMk id="3" creationId="{00000000-0000-0000-0000-000000000000}"/>
          </ac:picMkLst>
        </pc:picChg>
      </pc:sldChg>
      <pc:sldChg chg="modSp mod">
        <pc:chgData name="박동규" userId="cebcdd3f-733e-4af1-b963-9742717e494c" providerId="ADAL" clId="{87F0D010-CEBB-4B6E-A5D6-CBDBBBEC56CE}" dt="2021-08-19T04:16:55.100" v="574" actId="1076"/>
        <pc:sldMkLst>
          <pc:docMk/>
          <pc:sldMk cId="3822175580" sldId="385"/>
        </pc:sldMkLst>
        <pc:picChg chg="mod">
          <ac:chgData name="박동규" userId="cebcdd3f-733e-4af1-b963-9742717e494c" providerId="ADAL" clId="{87F0D010-CEBB-4B6E-A5D6-CBDBBBEC56CE}" dt="2021-08-19T04:16:55.100" v="574" actId="1076"/>
          <ac:picMkLst>
            <pc:docMk/>
            <pc:sldMk cId="3822175580" sldId="385"/>
            <ac:picMk id="3" creationId="{00000000-0000-0000-0000-000000000000}"/>
          </ac:picMkLst>
        </pc:picChg>
      </pc:sldChg>
      <pc:sldChg chg="modSp mod">
        <pc:chgData name="박동규" userId="cebcdd3f-733e-4af1-b963-9742717e494c" providerId="ADAL" clId="{87F0D010-CEBB-4B6E-A5D6-CBDBBBEC56CE}" dt="2021-08-19T04:17:00.986" v="575" actId="14100"/>
        <pc:sldMkLst>
          <pc:docMk/>
          <pc:sldMk cId="3351418638" sldId="386"/>
        </pc:sldMkLst>
        <pc:picChg chg="mod">
          <ac:chgData name="박동규" userId="cebcdd3f-733e-4af1-b963-9742717e494c" providerId="ADAL" clId="{87F0D010-CEBB-4B6E-A5D6-CBDBBBEC56CE}" dt="2021-08-19T04:17:00.986" v="575" actId="14100"/>
          <ac:picMkLst>
            <pc:docMk/>
            <pc:sldMk cId="3351418638" sldId="386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87F0D010-CEBB-4B6E-A5D6-CBDBBBEC56CE}" dt="2021-08-19T04:17:06.879" v="576" actId="14100"/>
        <pc:sldMkLst>
          <pc:docMk/>
          <pc:sldMk cId="4053221448" sldId="387"/>
        </pc:sldMkLst>
        <pc:picChg chg="mod">
          <ac:chgData name="박동규" userId="cebcdd3f-733e-4af1-b963-9742717e494c" providerId="ADAL" clId="{87F0D010-CEBB-4B6E-A5D6-CBDBBBEC56CE}" dt="2021-08-19T04:17:06.879" v="576" actId="14100"/>
          <ac:picMkLst>
            <pc:docMk/>
            <pc:sldMk cId="4053221448" sldId="387"/>
            <ac:picMk id="3" creationId="{00000000-0000-0000-0000-000000000000}"/>
          </ac:picMkLst>
        </pc:picChg>
      </pc:sldChg>
      <pc:sldChg chg="modSp mod">
        <pc:chgData name="박동규" userId="cebcdd3f-733e-4af1-b963-9742717e494c" providerId="ADAL" clId="{87F0D010-CEBB-4B6E-A5D6-CBDBBBEC56CE}" dt="2021-08-19T04:17:12.360" v="577" actId="14100"/>
        <pc:sldMkLst>
          <pc:docMk/>
          <pc:sldMk cId="126958955" sldId="388"/>
        </pc:sldMkLst>
        <pc:picChg chg="mod">
          <ac:chgData name="박동규" userId="cebcdd3f-733e-4af1-b963-9742717e494c" providerId="ADAL" clId="{87F0D010-CEBB-4B6E-A5D6-CBDBBBEC56CE}" dt="2021-08-19T04:17:12.360" v="577" actId="14100"/>
          <ac:picMkLst>
            <pc:docMk/>
            <pc:sldMk cId="126958955" sldId="388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87F0D010-CEBB-4B6E-A5D6-CBDBBBEC56CE}" dt="2021-08-19T04:17:16.005" v="578" actId="14100"/>
        <pc:sldMkLst>
          <pc:docMk/>
          <pc:sldMk cId="3385330824" sldId="389"/>
        </pc:sldMkLst>
        <pc:picChg chg="mod">
          <ac:chgData name="박동규" userId="cebcdd3f-733e-4af1-b963-9742717e494c" providerId="ADAL" clId="{87F0D010-CEBB-4B6E-A5D6-CBDBBBEC56CE}" dt="2021-08-19T04:17:16.005" v="578" actId="14100"/>
          <ac:picMkLst>
            <pc:docMk/>
            <pc:sldMk cId="3385330824" sldId="389"/>
            <ac:picMk id="3" creationId="{00000000-0000-0000-0000-000000000000}"/>
          </ac:picMkLst>
        </pc:picChg>
      </pc:sldChg>
      <pc:sldChg chg="modSp mod">
        <pc:chgData name="박동규" userId="cebcdd3f-733e-4af1-b963-9742717e494c" providerId="ADAL" clId="{87F0D010-CEBB-4B6E-A5D6-CBDBBBEC56CE}" dt="2021-08-19T04:17:28.985" v="580" actId="1076"/>
        <pc:sldMkLst>
          <pc:docMk/>
          <pc:sldMk cId="1899279697" sldId="390"/>
        </pc:sldMkLst>
        <pc:picChg chg="mod">
          <ac:chgData name="박동규" userId="cebcdd3f-733e-4af1-b963-9742717e494c" providerId="ADAL" clId="{87F0D010-CEBB-4B6E-A5D6-CBDBBBEC56CE}" dt="2021-08-19T04:17:28.985" v="580" actId="1076"/>
          <ac:picMkLst>
            <pc:docMk/>
            <pc:sldMk cId="1899279697" sldId="390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87F0D010-CEBB-4B6E-A5D6-CBDBBBEC56CE}" dt="2021-08-19T04:17:44.676" v="582" actId="14100"/>
        <pc:sldMkLst>
          <pc:docMk/>
          <pc:sldMk cId="2355338384" sldId="400"/>
        </pc:sldMkLst>
        <pc:picChg chg="mod">
          <ac:chgData name="박동규" userId="cebcdd3f-733e-4af1-b963-9742717e494c" providerId="ADAL" clId="{87F0D010-CEBB-4B6E-A5D6-CBDBBBEC56CE}" dt="2021-08-19T04:17:44.676" v="582" actId="14100"/>
          <ac:picMkLst>
            <pc:docMk/>
            <pc:sldMk cId="2355338384" sldId="400"/>
            <ac:picMk id="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AC24E-D95C-2142-B431-F5C67475ABA1}" type="datetimeFigureOut">
              <a:rPr kumimoji="1" lang="ko-Kore-KR" altLang="en-US" smtClean="0"/>
              <a:t>2021. 8. 22.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02DEF-68CD-9F43-B6EC-1C12BA32FCF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9144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02DEF-68CD-9F43-B6EC-1C12BA32FCFE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762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38200" y="289711"/>
            <a:ext cx="10515600" cy="5920965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19276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9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03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2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9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7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1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9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475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78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5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69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7E565-B88F-4C23-B4DC-EFF10FF7FA34}" type="datetimeFigureOut">
              <a:rPr lang="ko-KR" altLang="en-US" smtClean="0"/>
              <a:t>2021. 8. 22.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01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ogs.com/eqnedit.php?latex=%5Cmathbf%20C%20%3D%20%5Cmathbf%20W%20%7B%5Ccolor%7Bred%7D%20%5Cmathbf%20%5CLambda%7D%20%5Cmathbf%20W%5E%7B%5Cmathrm%20-1%7D#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www.codecogs.com/eqnedit.php?latex=%5Cmathbf%20C%20%3D%20%5Cfrac%7B(%5Cmathbf%20V%20%5Cmathbf%20%5CSigma%20%5Cmathbf%20U%5E%7B%5Cmathrm%20T%7D)%20(%5Cmathbf%20U%20%5Cmathbf%20%5CSigma%20%5Cmathbf%20V%5E%7B%5Cmathrm%20T%7D)%7D%7Bm-1%7D%20%3D%20%5Cfrac%7B%5Cmathbf%20V%20%5Cmathbf%20%5CSigma%5E2%20%5Cmathbf%20V%5E%7B%5Cmathrm%20T%7D%7D%7Bm-1%7D%20%3D%20%5Cmathbf%20V%20%5Cfrac%7B%5Cmathbf%20%5CSigma%5E2%7D%7Bm-1%7D%20%5Cmathbf%20V%5E%7B%5Cmathrm%20T%7D%20%3D%5Cmathbf%20V%20%5Cmathbf%20%5CLambda%20%5Cmathbf%20V%5E%7B%5Cmathrm%20T%7D#0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ogs.com/eqnedit.php?latex=%5Cmathbf%20M%20%3D%20%5Cleft%20(%20%20%5Cbegin%7Bmatrix%7D%20%7C%20%26%20%7C%20%26%20%5Ccdots%20%26%20%7C%20%5C%5C%5C%5C%20U_%7B*%2C1%7D%20%26%20U_%7B*%2C2%7D%20%26%20%5Ccdots%20%26%20U_%7B*%2Cm%7D%20%5C%5C%5C%5C%20%7C%20%26%20%7C%20%26%20%5Ccdots%20%26%20%7C%20%5Cend%7Bmatrix%7D%20%5Cright%20)%20%5Cleft%20(%20%5Cbegin%7Bmatrix%7D%20%5Csigma_1%20%26%200%20%26%20%5Ccdots%20%26%200%20%5C%5C%5C%5C%200%20%26%20%5Csigma_2%20%26%20%5Ccdots%20%26%200%20%5C%5C%5C%5C%200%20%26%200%20%26%20%5Cddots%20%26%20%5Cvdots%20%5C%5C%5C%5C%200%20%26%200%20%26%20%5Ccdots%20%26%20%5Csigma_n%20%5C%5C%5C%5C%20%5Cvdots%20%26%20%5Cvdots%20%26%20%5Cvdots%20%26%20%5Cvdots%20%5C%5C%5C%5C%20%200%20%26%200%20%26%20%5Ccdots%20%26%200%20%5Cend%7Bmatrix%7D%20%5Cright%20)%20%5Cleft%20(%20%5Cbegin%7Bmatrix%7D%20-%20%26%20V_%7B1%2C*%7D%5E%7B%5Cmathrm%20T%7D%20%26%20-%20%5C%5C%5C%5C%5C%5C%20-%20%26%20V_%7B2%2C*%7D%5E%7B%5Cmathrm%20T%7D%20%26%20-%5C%5C%5C%5C%20%5Cvdots%20%26%20%5Cvdots%20%20%26%20%5Cvdots%5C%5C%5C%5C%20-%20%26%20V_%7Bn%2C*%7D%5E%7B%5Cmathrm%20T%7D%20%20%26%20-%20%5Cend%7Bmatrix%7D%20%5Cright%20)%20#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ogs.com/eqnedit.php?latex=%5Cmathbf%20M%20%3D%20%5Cleft%20(%20%20%5Cbegin%7Bmatrix%7D%20%7C%20%26%20%7C%20%26%20%5Ccdots%20%26%20%7C%20%5C%5C%5C%5C%20U_%7B*%2C1%7D%20%26%20U_%7B*%2C2%7D%20%26%20%5Ccdots%20%26%20U_%7B*%2Cm%7D%20%5C%5C%5C%5C%20%7C%20%26%20%7C%20%26%20%5Ccdots%20%26%20%7C%20%5Cend%7Bmatrix%7D%20%5Cright%20)%20%5Cleft%20(%20%5Cbegin%7Bmatrix%7D%20%5Csigma_1%20%26%200%20%26%20%5Ccdots%20%26%200%20%26%20%5Ccdots%20%26%200%20%5C%5C%5C%5C%200%20%26%20%5Csigma_2%20%26%20%5Ccdots%20%26%200%20%26%20%5Ccdots%20%26%200%20%5C%5C%5C%5C%200%20%26%200%20%26%20%5Cddots%20%26%20%5Cvdots%20%26%20%5Cvdots%20%26%200%20%5C%5C%5C%5C%200%20%26%200%20%26%20%5Ccdots%20%26%20%5Csigma_m%20%26%20%5Ccdots%20%26%200%20%5Cend%7Bmatrix%7D%20%5Cright%20)%20%5Cleft%20(%20%5Cbegin%7Bmatrix%7D%20-%20%26%20V_%7B1%2C*%7D%5E%7B%5Cmathrm%20T%7D%20%26%20-%20%5C%5C%5C%5C%5C%5C%20-%20%26%20V_%7B2%2C*%7D%5E%7B%5Cmathrm%20T%7D%20%26%20-%5C%5C%5C%5C%20%5Cvdots%20%26%20%5Cvdots%20%20%26%20%5Cvdots%5C%5C%5C%5C%20-%20%26%20V_%7Bn%2C*%7D%5E%7B%5Cmathrm%20T%7D%20%20%26%20-%20%5Cend%7Bmatrix%7D%20%5Cright%20)%20#0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ogs.com/eqnedit.php?latex=%5Cmathbf%20M_k%20%3D%20%5Cmathbf%20M%20%5Cmathbf%20V_%7B*%2C%20%3Ak%7D#0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hyperlink" Target="https://www.codecogs.com/eqnedit.php?latex=%5Csum_%7Bj%20%5Cin%20%5Cmathcal%20N_i%7D%20w_%7Bij%7D%20%3D%20%5Cmathbf%201%5E%7B%5Cmathrm%20T%7D%20%5Cmathbf%20w_i%3D%201#0" TargetMode="Externa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hyperlink" Target="https://www.codecogs.com/eqnedit.php?latex=p_%7Bj%7Ci%7D%20%3D%20%5Cfrac%7Be%5E%7B-%20%7C%5Cmathbf%20x_i%20-%20%5Cmathbf%20x_j%7C%5E2%20%2F%202%20%5Csigma_i%5E2%7D%7D%7B%20%5Csum_%7Bk%20%5Cneq%20i%7D%20e%5E%7B-%20%7C%5Cmathbf%20x_i%20-%20%5Cmathbf%20x_k%7C%5E2%20%2F%202%20%5Csigma_i%5E2%7D#0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621428" y="1122362"/>
            <a:ext cx="6456764" cy="1709849"/>
          </a:xfrm>
        </p:spPr>
        <p:txBody>
          <a:bodyPr anchor="b">
            <a:normAutofit/>
          </a:bodyPr>
          <a:lstStyle/>
          <a:p>
            <a:r>
              <a:rPr lang="en-US" altLang="ko-KR" sz="3600" b="1" dirty="0"/>
              <a:t>11</a:t>
            </a:r>
            <a:r>
              <a:rPr lang="ko-KR" altLang="en-US" sz="3600" b="1" dirty="0"/>
              <a:t>장 차원 축소와</a:t>
            </a:r>
            <a:endParaRPr lang="en-US" altLang="ko-KR" sz="3600" b="1" dirty="0"/>
          </a:p>
          <a:p>
            <a:r>
              <a:rPr lang="ko-KR" altLang="en-US" sz="3600" b="1" dirty="0" err="1"/>
              <a:t>매니폴드</a:t>
            </a:r>
            <a:r>
              <a:rPr lang="ko-KR" altLang="en-US" sz="3600" b="1" dirty="0"/>
              <a:t> 학습</a:t>
            </a:r>
            <a:endParaRPr lang="en-US" altLang="ko-KR" sz="3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4" y="1575791"/>
            <a:ext cx="5265574" cy="367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4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데이터를 낮은 차원에 떨어뜨리는 것을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투영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projection</a:t>
                </a:r>
                <a:r>
                  <a:rPr lang="ko-KR" altLang="en-US" dirty="0"/>
                  <a:t>이라고 하는데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원본 데이터의 분산을 최대로 유지하는 방향으로 투영이 일어나게 하는 것이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특징 투영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projection</a:t>
                </a:r>
                <a:r>
                  <a:rPr lang="ko-KR" altLang="en-US" dirty="0"/>
                  <a:t>의 목표</a:t>
                </a:r>
                <a:endParaRPr lang="en-US" altLang="ko-KR" dirty="0"/>
              </a:p>
              <a:p>
                <a:r>
                  <a:rPr lang="ko-KR" altLang="en-US" dirty="0"/>
                  <a:t>축을 하나 제외함으로써 가장 간단한 형태의 직교 투영을 할 수 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가장 정보량이 적은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축을 없앤 투영은 데이터의 분산을 잘 유지하고 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오른쪽 끝의 그림은 가장 정보가 많은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축을 생략해 버려 가장 많은 정보가 소실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236" r="-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727" y="2635623"/>
            <a:ext cx="9567585" cy="2937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88EB0-6952-4BDE-8341-FEA2B700C307}"/>
              </a:ext>
            </a:extLst>
          </p:cNvPr>
          <p:cNvSpPr txBox="1"/>
          <p:nvPr/>
        </p:nvSpPr>
        <p:spPr>
          <a:xfrm>
            <a:off x="8324595" y="5418421"/>
            <a:ext cx="255855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zx </a:t>
            </a:r>
            <a:r>
              <a:rPr lang="ko-KR" altLang="en-US"/>
              <a:t>평면으로 투영하면 정보손실이 가장 많다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70378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다음과 같은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차원 공간의 데이터가 있다고 하자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경우에는 어떤 축을 선택해야 할까</a:t>
                </a:r>
                <a:r>
                  <a:rPr lang="en-US" altLang="ko-KR" dirty="0"/>
                  <a:t>?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축으로의 분산과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축으로의 분산이 거의 같음</a:t>
                </a:r>
                <a:endParaRPr lang="en-US" altLang="ko-KR" dirty="0"/>
              </a:p>
              <a:p>
                <a:r>
                  <a:rPr lang="ko-KR" altLang="en-US" dirty="0"/>
                  <a:t>어떤 축을 선택하든지 비슷한 수준의 정보 손실을 갖게 될 것이다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만약 새로운 축으로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ko-KR" altLang="en-US" dirty="0"/>
                  <a:t>를 도입하고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</a:t>
                </a:r>
                <a:r>
                  <a:rPr lang="ko-KR" altLang="en-US" dirty="0" err="1"/>
                  <a:t>축위로</a:t>
                </a:r>
                <a:r>
                  <a:rPr lang="ko-KR" altLang="en-US" dirty="0"/>
                  <a:t> </a:t>
                </a:r>
                <a:r>
                  <a:rPr lang="ko-KR" altLang="en-US"/>
                  <a:t>데이터를 투영하면 </a:t>
                </a:r>
                <a:r>
                  <a:rPr lang="ko-KR" altLang="en-US" dirty="0"/>
                  <a:t>어떨까</a:t>
                </a:r>
                <a:r>
                  <a:rPr lang="en-US" altLang="ko-KR" dirty="0"/>
                  <a:t>? </a:t>
                </a:r>
                <a:r>
                  <a:rPr lang="ko-KR" altLang="en-US" dirty="0"/>
                  <a:t>훨씬 더 분산을 잘 유지할 수 있을 것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2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67" y="2456329"/>
            <a:ext cx="8724412" cy="2586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C02A77-AD66-497F-A2BB-A09D3BA3A5A0}"/>
              </a:ext>
            </a:extLst>
          </p:cNvPr>
          <p:cNvSpPr txBox="1"/>
          <p:nvPr/>
        </p:nvSpPr>
        <p:spPr>
          <a:xfrm>
            <a:off x="7311583" y="5167410"/>
            <a:ext cx="297989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새로운 축을 도입해서</a:t>
            </a:r>
            <a:r>
              <a:rPr lang="en-US" altLang="ko-KR"/>
              <a:t> </a:t>
            </a:r>
            <a:r>
              <a:rPr lang="ko-KR" altLang="en-US"/>
              <a:t>정보손실이 적게 투영하면 분산이 잘 유지됨</a:t>
            </a:r>
            <a:r>
              <a:rPr lang="en-US" altLang="ko-KR"/>
              <a:t>.</a:t>
            </a:r>
          </a:p>
          <a:p>
            <a:r>
              <a:rPr lang="en-US" altLang="ko-KR"/>
              <a:t>= </a:t>
            </a:r>
            <a:r>
              <a:rPr lang="ko-KR" altLang="en-US"/>
              <a:t>가장 좋은 축 </a:t>
            </a:r>
            <a:r>
              <a:rPr lang="en-US" altLang="ko-KR"/>
              <a:t>: </a:t>
            </a:r>
            <a:r>
              <a:rPr lang="ko-KR" altLang="en-US"/>
              <a:t>주성분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70885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이것이 차원 축소 문제에서 가장 일반적으로 사용되는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주성분 분석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principal component </a:t>
                </a:r>
                <a:r>
                  <a:rPr lang="en-US" altLang="ko-KR" baseline="30000" dirty="0" err="1">
                    <a:solidFill>
                      <a:schemeClr val="accent1">
                        <a:lumMod val="75000"/>
                      </a:schemeClr>
                    </a:solidFill>
                  </a:rPr>
                  <a:t>analysis:PCA</a:t>
                </a:r>
                <a:r>
                  <a:rPr lang="ko-KR" altLang="en-US" dirty="0"/>
                  <a:t>의 기본 아이디어</a:t>
                </a:r>
                <a:endParaRPr lang="en-US" altLang="ko-KR" dirty="0"/>
              </a:p>
              <a:p>
                <a:r>
                  <a:rPr lang="ko-KR" altLang="en-US" dirty="0"/>
                  <a:t>데이터의 분산을 가장 잘 유지하는 축들을 주성분이라고 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주성분은 여러 개의 축으로 구성되는데 첫 번째 주성분은 데이터의 분산을 가장 잘 표현 하는 </a:t>
                </a:r>
                <a:r>
                  <a:rPr lang="ko-KR" altLang="en-US" dirty="0" err="1"/>
                  <a:t>방향벡터이고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두 번째 주성분은 첫 번째 주성분과 직교하는 축들 가운데 데이터의 분산을 가장 잘 보존하는 축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즉 </a:t>
                </a:r>
                <a:r>
                  <a:rPr lang="ko-KR" altLang="en-US" dirty="0" err="1"/>
                  <a:t>방향벡터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번째 주성분은 이전의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ko-KR" altLang="en-US" dirty="0"/>
                  <a:t>개의 주성분과 모두 직교하면서 데이터의 분산을 가장 잘 보존하는 축이라고 정의할 수 있음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236" r="-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334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11.3 </a:t>
            </a:r>
            <a:r>
              <a:rPr lang="ko-KR" altLang="en-US" dirty="0"/>
              <a:t>주성분 분석과 </a:t>
            </a:r>
            <a:r>
              <a:rPr lang="ko-KR" altLang="en-US" dirty="0" err="1"/>
              <a:t>특이값</a:t>
            </a:r>
            <a:r>
              <a:rPr lang="ko-KR" altLang="en-US" dirty="0"/>
              <a:t> 분해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주성분 분석은 데이터의 특징을 유지하며 차원을 축소할 수 있는 가장 대표적인 차원 축소 알고리즘이다</a:t>
            </a:r>
            <a:r>
              <a:rPr lang="en-US" altLang="ko-KR" dirty="0"/>
              <a:t>. </a:t>
            </a:r>
            <a:r>
              <a:rPr lang="ko-KR" altLang="en-US" dirty="0"/>
              <a:t>이 방법은 데이터에 가장 가까운 평면</a:t>
            </a:r>
            <a:r>
              <a:rPr lang="en-US" altLang="ko-KR" dirty="0"/>
              <a:t>, </a:t>
            </a:r>
            <a:r>
              <a:rPr lang="ko-KR" altLang="en-US" dirty="0"/>
              <a:t>정확하게는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초평면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hyperplane</a:t>
            </a:r>
            <a:r>
              <a:rPr lang="ko-KR" altLang="en-US" dirty="0"/>
              <a:t>을 찾아 데이터를 투영시키는 것</a:t>
            </a:r>
            <a:endParaRPr lang="en-US" altLang="ko-KR" dirty="0"/>
          </a:p>
          <a:p>
            <a:r>
              <a:rPr lang="ko-KR" altLang="en-US" dirty="0"/>
              <a:t>이 방법은 데이터의 특징을 잘 보존하는 투영면을 찾기 위해 </a:t>
            </a:r>
            <a:r>
              <a:rPr lang="ko-KR" altLang="en-US" dirty="0">
                <a:solidFill>
                  <a:srgbClr val="FF0000"/>
                </a:solidFill>
              </a:rPr>
              <a:t>분산을 가장 잘 유지하는 축을 찾아</a:t>
            </a:r>
            <a:r>
              <a:rPr lang="en-US" altLang="ko-KR" dirty="0"/>
              <a:t>, </a:t>
            </a:r>
            <a:r>
              <a:rPr lang="ko-KR" altLang="en-US" dirty="0"/>
              <a:t>이들을 이용하여 투영면을 구성하는 것</a:t>
            </a:r>
          </a:p>
        </p:txBody>
      </p:sp>
    </p:spTree>
    <p:extLst>
      <p:ext uri="{BB962C8B-B14F-4D97-AF65-F5344CB8AC3E}">
        <p14:creationId xmlns:p14="http://schemas.microsoft.com/office/powerpoint/2010/main" val="353077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주성분 축들을 찾는 방법은 다음과 같은 단계</a:t>
                </a:r>
                <a:endParaRPr lang="en-US" altLang="ko-KR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ko-KR" altLang="en-US" dirty="0"/>
                  <a:t>분산을 최대로 유지하는 축을 찾기 </a:t>
                </a:r>
                <a:endParaRPr lang="en-US" altLang="ko-KR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ko-KR" altLang="en-US" dirty="0"/>
                  <a:t>찾은 축에 직교하면서 남은 분산을 최대로 유지하는 축 찾기 </a:t>
                </a:r>
                <a:endParaRPr lang="en-US" altLang="ko-KR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ko-KR" altLang="en-US" dirty="0"/>
                  <a:t>원하는 투영면의 차원에 도달할 때까지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번을 반복</a:t>
                </a:r>
                <a:endParaRPr lang="en-US" altLang="ko-KR" dirty="0"/>
              </a:p>
              <a:p>
                <a:r>
                  <a:rPr lang="ko-KR" altLang="en-US" dirty="0"/>
                  <a:t>찾은 순서에 따라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번째 발견한 축을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번째 주성분이라 부름</a:t>
                </a:r>
                <a:endParaRPr lang="en-US" altLang="ko-KR" dirty="0"/>
              </a:p>
              <a:p>
                <a:r>
                  <a:rPr lang="ko-KR" altLang="en-US" dirty="0"/>
                  <a:t>그리고 분산을 최대로 유지하는 축은 반대 방향으로 두 종류가 존재하므로 주성분 분석의 해는 유일한 해가 존재하는 것은 아님</a:t>
                </a:r>
                <a:endParaRPr lang="en-US" altLang="ko-KR" dirty="0"/>
              </a:p>
              <a:p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차원 데이터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개를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행렬로 표현한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이 있다고 할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행렬의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공분산</a:t>
                </a:r>
                <a:r>
                  <a:rPr lang="en-US" altLang="ko-KR" baseline="30000">
                    <a:solidFill>
                      <a:schemeClr val="accent1">
                        <a:lumMod val="75000"/>
                      </a:schemeClr>
                    </a:solidFill>
                  </a:rPr>
                  <a:t>covariance</a:t>
                </a:r>
                <a:r>
                  <a:rPr lang="en-US" altLang="ko-KR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ko-KR" altLang="en-US">
                    <a:solidFill>
                      <a:schemeClr val="accent1">
                        <a:lumMod val="75000"/>
                      </a:schemeClr>
                    </a:solidFill>
                  </a:rPr>
                  <a:t>행렬</a:t>
                </a:r>
                <a:r>
                  <a:rPr lang="ko-KR" altLang="en-US"/>
                  <a:t>인</a:t>
                </a:r>
                <a:r>
                  <a:rPr lang="ko-KR" altLang="en-US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0" dirty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ko-KR" altLang="en-US" dirty="0"/>
                  <a:t>를 구해 다음과 같은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고유값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 분해</a:t>
                </a:r>
                <a:r>
                  <a:rPr lang="en-US" altLang="ko-KR" baseline="30000" dirty="0" err="1">
                    <a:solidFill>
                      <a:schemeClr val="accent1">
                        <a:lumMod val="75000"/>
                      </a:schemeClr>
                    </a:solidFill>
                  </a:rPr>
                  <a:t>eigen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 decomposition</a:t>
                </a:r>
                <a:r>
                  <a:rPr lang="ko-KR" altLang="en-US" dirty="0"/>
                  <a:t>를 실시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236" r="-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https://lh3.googleusercontent.com/gkM_Xu044j_jbsfh0BBc64gf7T2zWJRODD9CSxCQx7EiOzQ6CtvuIwn1diIMScJmFmDv04aPHr-yN8jVjGnp7cI7NLT0eF2SOw_Z6PH4_oEcttR-e59pt8ehoFAzJVVkG6AozA_M">
            <a:hlinkClick r:id="rId3"/>
            <a:extLst>
              <a:ext uri="{FF2B5EF4-FFF2-40B4-BE49-F238E27FC236}">
                <a16:creationId xmlns:a16="http://schemas.microsoft.com/office/drawing/2014/main" id="{BFEC6FFE-4D4F-48A2-A90E-E2700680D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70" y="4239543"/>
            <a:ext cx="5009531" cy="65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1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위의 분해를 통해 공분산 행렬은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고유벡터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eigenvector</a:t>
                </a:r>
                <a:r>
                  <a:rPr lang="ko-KR" altLang="en-US" dirty="0"/>
                  <a:t>로 이루어진 행렬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dirty="0"/>
                  <a:t>와 </a:t>
                </a:r>
                <a:r>
                  <a:rPr lang="ko-KR" altLang="en-US" dirty="0" err="1"/>
                  <a:t>고유값을</a:t>
                </a:r>
                <a:r>
                  <a:rPr lang="ko-KR" altLang="en-US" dirty="0"/>
                  <a:t> 가진 </a:t>
                </a:r>
                <a:r>
                  <a:rPr lang="ko-KR" altLang="en-US" err="1"/>
                  <a:t>대각행렬</a:t>
                </a:r>
                <a:r>
                  <a:rPr lang="ko-KR" altLang="en-US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altLang="ko-KR">
                    <a:latin typeface="Bahnschrift SemiBold Condensed" panose="020B0502040204020203" pitchFamily="34" charset="0"/>
                  </a:rPr>
                  <a:t>(</a:t>
                </a:r>
                <a:r>
                  <a:rPr lang="ko-KR" altLang="en-US">
                    <a:latin typeface="Bahnschrift SemiBold Condensed" panose="020B0502040204020203" pitchFamily="34" charset="0"/>
                  </a:rPr>
                  <a:t>그리스문자인 람다</a:t>
                </a:r>
                <a:r>
                  <a:rPr lang="en-US" altLang="ko-KR">
                    <a:latin typeface="Bahnschrift SemiBold Condensed" panose="020B0502040204020203" pitchFamily="34" charset="0"/>
                  </a:rPr>
                  <a:t>)</a:t>
                </a:r>
                <a:r>
                  <a:rPr lang="ko-KR" altLang="en-US"/>
                  <a:t>로 </a:t>
                </a:r>
                <a:r>
                  <a:rPr lang="ko-KR" altLang="en-US" dirty="0"/>
                  <a:t>분해</a:t>
                </a:r>
                <a:endParaRPr lang="en-US" altLang="ko-KR" dirty="0"/>
              </a:p>
              <a:p>
                <a:r>
                  <a:rPr lang="ko-KR" altLang="en-US" dirty="0"/>
                  <a:t>이때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dirty="0"/>
                  <a:t>를 구성하는 기저 벡터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즉 각 열 벡터들이 주성분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/>
                  <a:t> 분산을 최대로 보존하면서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차원으로 축소시킨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를 얻는 방법은 주성분들 중 중요한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개의 주성분을 기저로 하는 공간으로 옮기면 됨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개 </a:t>
                </a:r>
                <a:r>
                  <a:rPr lang="ko-KR" altLang="en-US" dirty="0" err="1"/>
                  <a:t>열만을</a:t>
                </a:r>
                <a:r>
                  <a:rPr lang="ko-KR" altLang="en-US" dirty="0"/>
                  <a:t> 추출한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를 이용하여 다음과 같이 구함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339" r="-1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419" y="2840561"/>
            <a:ext cx="2229162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66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주성분 분석은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특이값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 분해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singular value </a:t>
                </a:r>
                <a:r>
                  <a:rPr lang="en-US" altLang="ko-KR" baseline="30000" dirty="0" err="1">
                    <a:solidFill>
                      <a:schemeClr val="accent1">
                        <a:lumMod val="75000"/>
                      </a:schemeClr>
                    </a:solidFill>
                  </a:rPr>
                  <a:t>decomposition:SVD</a:t>
                </a:r>
                <a:r>
                  <a:rPr lang="ko-KR" altLang="en-US" dirty="0"/>
                  <a:t>라 부르는 방법으로 구현하는 것이 일반적</a:t>
                </a:r>
                <a:endParaRPr lang="en-US" altLang="ko-KR" dirty="0"/>
              </a:p>
              <a:p>
                <a:r>
                  <a:rPr lang="ko-KR" altLang="en-US" dirty="0" err="1"/>
                  <a:t>특이값</a:t>
                </a:r>
                <a:r>
                  <a:rPr lang="ko-KR" altLang="en-US" dirty="0"/>
                  <a:t> 분해는 실수 혹은 복소수 원소를 가진 행렬에 대해 정의되는데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여기서는 실수 원소를 가진 </a:t>
                </a:r>
                <a:r>
                  <a:rPr lang="ko-KR" altLang="en-US" dirty="0" err="1"/>
                  <a:t>행렬만을</a:t>
                </a:r>
                <a:r>
                  <a:rPr lang="ko-KR" altLang="en-US" dirty="0"/>
                  <a:t> 고려하여 설명하도록 하겠다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어떤 행렬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ko-KR" altLang="en-US" dirty="0"/>
                  <a:t>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행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열을 가졌다고 하면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/>
                  <a:t>으로 표현할 수 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이것은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차원의 데이터가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개 존재한다고 생각할 수 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이때 이 행렬을 다음과 같이 분해할 수 있다는 것이 </a:t>
                </a:r>
                <a:r>
                  <a:rPr lang="ko-KR" altLang="en-US" dirty="0" err="1"/>
                  <a:t>특이값</a:t>
                </a:r>
                <a:r>
                  <a:rPr lang="ko-KR" altLang="en-US" dirty="0"/>
                  <a:t> 분해이다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2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472" y="3250193"/>
            <a:ext cx="2191056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4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0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/>
                  <a:t>이고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/>
                  <a:t>인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직교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orthogonal</a:t>
                </a:r>
                <a:r>
                  <a:rPr lang="en-US" altLang="ko-KR" dirty="0"/>
                  <a:t>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행렬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/>
                  <a:t>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또한 이 행렬들의 각 행과 열이 단위 벡터이고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서로 직교하는 축이라는 의미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대각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diagonal</a:t>
                </a:r>
                <a:r>
                  <a:rPr lang="en-US" altLang="ko-KR" dirty="0"/>
                  <a:t>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행렬</a:t>
                </a:r>
                <a:r>
                  <a:rPr lang="ko-KR" altLang="en-US" dirty="0"/>
                  <a:t>이며 </a:t>
                </a:r>
                <a:r>
                  <a:rPr lang="ko-KR" altLang="en-US" dirty="0" err="1"/>
                  <a:t>대각행렬의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번째 대각 성분은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0" dirty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0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dirty="0"/>
                  <a:t>이 되도록 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즉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큰 값이 먼저 나오도록 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그러면 </a:t>
                </a:r>
                <a:r>
                  <a:rPr lang="ko-KR" altLang="en-US" dirty="0" err="1"/>
                  <a:t>특이값</a:t>
                </a:r>
                <a:r>
                  <a:rPr lang="ko-KR" altLang="en-US" dirty="0"/>
                  <a:t> 분해는 다음과 같이 풀어서 표현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i="0" dirty="0">
                            <a:latin typeface="Cambria Math" panose="02040503050406030204" pitchFamily="18" charset="0"/>
                          </a:rPr>
                          <m:t>,ⅈ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ko-KR" altLang="en-US" dirty="0"/>
                  <a:t>행렬의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열 벡터이고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∗,ⅈ</m:t>
                        </m:r>
                      </m:sub>
                    </m:sSub>
                  </m:oMath>
                </a14:m>
                <a:r>
                  <a:rPr lang="ko-KR" altLang="en-US" dirty="0"/>
                  <a:t> 혹은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ⅈ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ko-KR" altLang="en-US" dirty="0"/>
                  <a:t>는 행렬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열 벡터이다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이들은 각각 두 행렬이 나타내는 벡터 공간의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기저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basis</a:t>
                </a:r>
                <a:r>
                  <a:rPr lang="ko-KR" altLang="en-US" dirty="0"/>
                  <a:t>를 구성함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339" r="-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7" y="3428522"/>
            <a:ext cx="9069066" cy="342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80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𝛴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dirty="0"/>
                  <a:t>임을 이용하여 공분산을 다시 써보자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이 식을 풀면 다음과 같음을 쉽게 알 수 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특이값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 분해를 통해 얻은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ko-KR" altLang="en-US" dirty="0"/>
                  <a:t>가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바로 주성분 벡터</a:t>
                </a:r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즉 공분산의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고유벡터로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 구성된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와 동일</a:t>
                </a:r>
              </a:p>
            </p:txBody>
          </p:sp>
        </mc:Choice>
        <mc:Fallback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24" t="-149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B463926B-DED2-48D4-9D4E-5FD961E06081}"/>
              </a:ext>
            </a:extLst>
          </p:cNvPr>
          <p:cNvGrpSpPr/>
          <p:nvPr/>
        </p:nvGrpSpPr>
        <p:grpSpPr>
          <a:xfrm>
            <a:off x="7862931" y="2326385"/>
            <a:ext cx="1489189" cy="1553673"/>
            <a:chOff x="7474591" y="2326386"/>
            <a:chExt cx="1500007" cy="157449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387C06-3731-4A16-B88C-41C1D90CE9FD}"/>
                </a:ext>
              </a:extLst>
            </p:cNvPr>
            <p:cNvGrpSpPr/>
            <p:nvPr/>
          </p:nvGrpSpPr>
          <p:grpSpPr>
            <a:xfrm>
              <a:off x="7474591" y="2326386"/>
              <a:ext cx="1082180" cy="1574495"/>
              <a:chOff x="7474591" y="2326386"/>
              <a:chExt cx="1082180" cy="1574495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49944A92-2643-4F90-8CFF-DAEB37A10EAC}"/>
                  </a:ext>
                </a:extLst>
              </p:cNvPr>
              <p:cNvSpPr/>
              <p:nvPr/>
            </p:nvSpPr>
            <p:spPr>
              <a:xfrm>
                <a:off x="7474591" y="2961314"/>
                <a:ext cx="1082180" cy="93956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A9EDE0B9-ECDF-4B93-A47B-FC3A3A431E22}"/>
                      </a:ext>
                    </a:extLst>
                  </p:cNvPr>
                  <p:cNvSpPr txBox="1"/>
                  <p:nvPr/>
                </p:nvSpPr>
                <p:spPr>
                  <a:xfrm>
                    <a:off x="7695277" y="2326386"/>
                    <a:ext cx="553673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ko-KR" sz="40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oMath>
                    </a14:m>
                    <a:r>
                      <a:rPr lang="ko-KR" altLang="en-US" sz="400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A9EDE0B9-ECDF-4B93-A47B-FC3A3A431E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5277" y="2326386"/>
                    <a:ext cx="553673" cy="61555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52704D-A817-4A01-9A30-CDEC5D821C0D}"/>
                </a:ext>
              </a:extLst>
            </p:cNvPr>
            <p:cNvSpPr txBox="1"/>
            <p:nvPr/>
          </p:nvSpPr>
          <p:spPr>
            <a:xfrm>
              <a:off x="8015681" y="2464011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로 축약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050" y="706754"/>
            <a:ext cx="4305900" cy="1333686"/>
          </a:xfrm>
          <a:prstGeom prst="rect">
            <a:avLst/>
          </a:prstGeom>
        </p:spPr>
      </p:pic>
      <p:pic>
        <p:nvPicPr>
          <p:cNvPr id="1026" name="Picture 2">
            <a:hlinkClick r:id="rId5"/>
            <a:extLst>
              <a:ext uri="{FF2B5EF4-FFF2-40B4-BE49-F238E27FC236}">
                <a16:creationId xmlns:a16="http://schemas.microsoft.com/office/drawing/2014/main" id="{32D27EB8-F915-9843-9D30-C96366FCD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77193"/>
            <a:ext cx="10515600" cy="8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545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11.4 </a:t>
            </a:r>
            <a:r>
              <a:rPr lang="ko-KR" altLang="en-US" dirty="0" err="1"/>
              <a:t>특이값</a:t>
            </a:r>
            <a:r>
              <a:rPr lang="ko-KR" altLang="en-US" dirty="0"/>
              <a:t> 분해의 기하적 이해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err="1"/>
                  <a:t>특이값</a:t>
                </a:r>
                <a:r>
                  <a:rPr lang="ko-KR" altLang="en-US" dirty="0"/>
                  <a:t> 분해는 행렬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ko-KR" altLang="en-US" dirty="0"/>
                  <a:t>의 변환을 아래 그림과 같이 회전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크기변경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그리고 다시 회전으로 표현하는 것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 r="-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178" y="3166643"/>
            <a:ext cx="7649643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33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9081" y="517586"/>
            <a:ext cx="11054621" cy="5777447"/>
            <a:chOff x="1043098" y="4462353"/>
            <a:chExt cx="6985286" cy="1832681"/>
          </a:xfrm>
        </p:grpSpPr>
        <p:sp>
          <p:nvSpPr>
            <p:cNvPr id="5" name="모서리가 둥근 직사각형 2"/>
            <p:cNvSpPr/>
            <p:nvPr/>
          </p:nvSpPr>
          <p:spPr>
            <a:xfrm>
              <a:off x="1043098" y="4462353"/>
              <a:ext cx="1905910" cy="183886"/>
            </a:xfrm>
            <a:custGeom>
              <a:avLst/>
              <a:gdLst>
                <a:gd name="connsiteX0" fmla="*/ 0 w 1080120"/>
                <a:gd name="connsiteY0" fmla="*/ 60008 h 360040"/>
                <a:gd name="connsiteX1" fmla="*/ 60008 w 1080120"/>
                <a:gd name="connsiteY1" fmla="*/ 0 h 360040"/>
                <a:gd name="connsiteX2" fmla="*/ 1020112 w 1080120"/>
                <a:gd name="connsiteY2" fmla="*/ 0 h 360040"/>
                <a:gd name="connsiteX3" fmla="*/ 1080120 w 1080120"/>
                <a:gd name="connsiteY3" fmla="*/ 60008 h 360040"/>
                <a:gd name="connsiteX4" fmla="*/ 1080120 w 1080120"/>
                <a:gd name="connsiteY4" fmla="*/ 300032 h 360040"/>
                <a:gd name="connsiteX5" fmla="*/ 1020112 w 1080120"/>
                <a:gd name="connsiteY5" fmla="*/ 360040 h 360040"/>
                <a:gd name="connsiteX6" fmla="*/ 60008 w 1080120"/>
                <a:gd name="connsiteY6" fmla="*/ 360040 h 360040"/>
                <a:gd name="connsiteX7" fmla="*/ 0 w 1080120"/>
                <a:gd name="connsiteY7" fmla="*/ 300032 h 360040"/>
                <a:gd name="connsiteX8" fmla="*/ 0 w 1080120"/>
                <a:gd name="connsiteY8" fmla="*/ 60008 h 360040"/>
                <a:gd name="connsiteX0" fmla="*/ 0 w 1080630"/>
                <a:gd name="connsiteY0" fmla="*/ 60008 h 360040"/>
                <a:gd name="connsiteX1" fmla="*/ 60008 w 1080630"/>
                <a:gd name="connsiteY1" fmla="*/ 0 h 360040"/>
                <a:gd name="connsiteX2" fmla="*/ 1020112 w 1080630"/>
                <a:gd name="connsiteY2" fmla="*/ 0 h 360040"/>
                <a:gd name="connsiteX3" fmla="*/ 1080120 w 1080630"/>
                <a:gd name="connsiteY3" fmla="*/ 60008 h 360040"/>
                <a:gd name="connsiteX4" fmla="*/ 1080120 w 1080630"/>
                <a:gd name="connsiteY4" fmla="*/ 300032 h 360040"/>
                <a:gd name="connsiteX5" fmla="*/ 1053449 w 1080630"/>
                <a:gd name="connsiteY5" fmla="*/ 360040 h 360040"/>
                <a:gd name="connsiteX6" fmla="*/ 60008 w 1080630"/>
                <a:gd name="connsiteY6" fmla="*/ 360040 h 360040"/>
                <a:gd name="connsiteX7" fmla="*/ 0 w 1080630"/>
                <a:gd name="connsiteY7" fmla="*/ 300032 h 360040"/>
                <a:gd name="connsiteX8" fmla="*/ 0 w 1080630"/>
                <a:gd name="connsiteY8" fmla="*/ 60008 h 360040"/>
                <a:gd name="connsiteX0" fmla="*/ 510 w 1081140"/>
                <a:gd name="connsiteY0" fmla="*/ 60008 h 362421"/>
                <a:gd name="connsiteX1" fmla="*/ 60518 w 1081140"/>
                <a:gd name="connsiteY1" fmla="*/ 0 h 362421"/>
                <a:gd name="connsiteX2" fmla="*/ 1020622 w 1081140"/>
                <a:gd name="connsiteY2" fmla="*/ 0 h 362421"/>
                <a:gd name="connsiteX3" fmla="*/ 1080630 w 1081140"/>
                <a:gd name="connsiteY3" fmla="*/ 60008 h 362421"/>
                <a:gd name="connsiteX4" fmla="*/ 1080630 w 1081140"/>
                <a:gd name="connsiteY4" fmla="*/ 300032 h 362421"/>
                <a:gd name="connsiteX5" fmla="*/ 1053959 w 1081140"/>
                <a:gd name="connsiteY5" fmla="*/ 360040 h 362421"/>
                <a:gd name="connsiteX6" fmla="*/ 27180 w 1081140"/>
                <a:gd name="connsiteY6" fmla="*/ 362421 h 362421"/>
                <a:gd name="connsiteX7" fmla="*/ 510 w 1081140"/>
                <a:gd name="connsiteY7" fmla="*/ 300032 h 362421"/>
                <a:gd name="connsiteX8" fmla="*/ 510 w 1081140"/>
                <a:gd name="connsiteY8" fmla="*/ 60008 h 36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1140" h="362421">
                  <a:moveTo>
                    <a:pt x="510" y="60008"/>
                  </a:moveTo>
                  <a:cubicBezTo>
                    <a:pt x="510" y="26866"/>
                    <a:pt x="27376" y="0"/>
                    <a:pt x="60518" y="0"/>
                  </a:cubicBezTo>
                  <a:lnTo>
                    <a:pt x="1020622" y="0"/>
                  </a:lnTo>
                  <a:cubicBezTo>
                    <a:pt x="1053764" y="0"/>
                    <a:pt x="1080630" y="26866"/>
                    <a:pt x="1080630" y="60008"/>
                  </a:cubicBezTo>
                  <a:lnTo>
                    <a:pt x="1080630" y="300032"/>
                  </a:lnTo>
                  <a:cubicBezTo>
                    <a:pt x="1080630" y="333174"/>
                    <a:pt x="1087101" y="360040"/>
                    <a:pt x="1053959" y="360040"/>
                  </a:cubicBezTo>
                  <a:lnTo>
                    <a:pt x="27180" y="362421"/>
                  </a:lnTo>
                  <a:cubicBezTo>
                    <a:pt x="-5962" y="362421"/>
                    <a:pt x="510" y="333174"/>
                    <a:pt x="510" y="300032"/>
                  </a:cubicBezTo>
                  <a:lnTo>
                    <a:pt x="510" y="60008"/>
                  </a:lnTo>
                  <a:close/>
                </a:path>
              </a:pathLst>
            </a:custGeom>
            <a:solidFill>
              <a:srgbClr val="598377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043608" y="4481073"/>
              <a:ext cx="6984776" cy="1813961"/>
              <a:chOff x="643260" y="2641203"/>
              <a:chExt cx="6984776" cy="181396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690560" y="2641203"/>
                <a:ext cx="1810289" cy="146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400" b="1" dirty="0">
                    <a:gradFill flip="none" rotWithShape="1">
                      <a:gsLst>
                        <a:gs pos="0">
                          <a:schemeClr val="tx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tx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tx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이장에서 배울 것들</a:t>
                </a:r>
                <a:endParaRPr lang="en-US" altLang="ko-KR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직사각형 32"/>
              <p:cNvSpPr/>
              <p:nvPr/>
            </p:nvSpPr>
            <p:spPr>
              <a:xfrm>
                <a:off x="643260" y="2806369"/>
                <a:ext cx="6984776" cy="1648795"/>
              </a:xfrm>
              <a:prstGeom prst="roundRect">
                <a:avLst>
                  <a:gd name="adj" fmla="val 2291"/>
                </a:avLst>
              </a:prstGeom>
              <a:solidFill>
                <a:schemeClr val="bg1">
                  <a:lumMod val="95000"/>
                  <a:alpha val="32941"/>
                </a:schemeClr>
              </a:solidFill>
              <a:ln w="38100">
                <a:solidFill>
                  <a:srgbClr val="E4E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직사각형 23"/>
              <p:cNvSpPr>
                <a:spLocks noChangeArrowheads="1"/>
              </p:cNvSpPr>
              <p:nvPr/>
            </p:nvSpPr>
            <p:spPr bwMode="auto">
              <a:xfrm>
                <a:off x="854031" y="2923423"/>
                <a:ext cx="6696744" cy="5296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/>
                  <a:t>데이터의 특징이 </a:t>
                </a:r>
                <a:r>
                  <a:rPr lang="ko-KR" altLang="en-US" sz="2000" spc="-100" dirty="0" err="1"/>
                  <a:t>많아질때</a:t>
                </a:r>
                <a:r>
                  <a:rPr lang="ko-KR" altLang="en-US" sz="2000" spc="-100" dirty="0"/>
                  <a:t> 발생하는 문제는 무엇일까</a:t>
                </a:r>
                <a:r>
                  <a:rPr lang="en-US" altLang="ko-KR" sz="2000" spc="-100" dirty="0"/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 err="1"/>
                  <a:t>특이값</a:t>
                </a:r>
                <a:r>
                  <a:rPr lang="ko-KR" altLang="en-US" sz="2000" spc="-100" dirty="0"/>
                  <a:t> 분해와 커널 트릭을 이용해서 주성분을 분석해보자</a:t>
                </a:r>
                <a:r>
                  <a:rPr lang="en-US" altLang="ko-KR" sz="2000" spc="-100" dirty="0"/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 err="1"/>
                  <a:t>매니폴더</a:t>
                </a:r>
                <a:r>
                  <a:rPr lang="ko-KR" altLang="en-US" sz="2000" spc="-100" dirty="0"/>
                  <a:t> 학습을 이용한 </a:t>
                </a:r>
                <a:r>
                  <a:rPr lang="ko-KR" altLang="en-US" sz="2000" spc="-100" dirty="0" err="1"/>
                  <a:t>차원축소를</a:t>
                </a:r>
                <a:r>
                  <a:rPr lang="ko-KR" altLang="en-US" sz="2000" spc="-100" dirty="0"/>
                  <a:t> 이해하고 이를 위한 선형대수 기법을 살펴보자</a:t>
                </a:r>
                <a:r>
                  <a:rPr lang="en-US" altLang="ko-KR" sz="2000" spc="-100" dirty="0"/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/>
                  <a:t>특징을 추출하여 데이터를 압축하고 복원하는 방법에 대해 알아보자</a:t>
                </a:r>
                <a:r>
                  <a:rPr lang="en-US" altLang="ko-KR" sz="2000" spc="-100" dirty="0"/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33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행렬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ko-KR" altLang="en-US" dirty="0"/>
                  <a:t>을 표현하기 위해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차원의 공간을 회전시키는 동작이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ko-KR" altLang="en-US" dirty="0"/>
                  <a:t>에 의해 이루어지고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ko-KR" altLang="en-US" dirty="0"/>
                  <a:t>행렬이 가진 크기에 맞춰 변형하는 작업이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ko-KR" altLang="en-US" dirty="0"/>
                  <a:t>에 의해 이루어지고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최종적인 일치가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ko-KR" altLang="en-US" dirty="0"/>
                  <a:t>에 의해 이루어짐</a:t>
                </a:r>
                <a:endParaRPr lang="en-US" altLang="ko-KR" dirty="0"/>
              </a:p>
              <a:p>
                <a:r>
                  <a:rPr lang="ko-KR" altLang="en-US" dirty="0"/>
                  <a:t>앞서 </a:t>
                </a:r>
                <a:r>
                  <a:rPr lang="ko-KR" altLang="en-US" dirty="0" err="1"/>
                  <a:t>특이값</a:t>
                </a:r>
                <a:r>
                  <a:rPr lang="ko-KR" altLang="en-US" dirty="0"/>
                  <a:t> 분해를 다음과 같은 식으로 표현</a:t>
                </a:r>
              </a:p>
            </p:txBody>
          </p:sp>
        </mc:Choice>
        <mc:Fallback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24" t="-149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3E936412-5CAA-6545-B6EC-081D686D7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9" y="2357863"/>
            <a:ext cx="11165961" cy="30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03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앞의 식은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인 경우를 나타내는 것으로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인 경우에는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28F15474-CA72-BE41-9D4D-DB07E22F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0" y="1550021"/>
            <a:ext cx="11556380" cy="240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153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행렬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랭크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rank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은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ko-KR" altLang="en-US" dirty="0"/>
                  <a:t>이다</a:t>
                </a:r>
                <a:r>
                  <a:rPr lang="en-US" altLang="ko-KR" dirty="0"/>
                  <a:t>. </a:t>
                </a:r>
              </a:p>
              <a:p>
                <a:r>
                  <a:rPr lang="ko-KR" altLang="en-US" dirty="0"/>
                  <a:t>행렬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번째 기저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∗, </m:t>
                        </m:r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ko-KR" altLang="en-US" dirty="0"/>
                  <a:t>와 행렬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번째 기저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∗, </m:t>
                        </m:r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ko-KR" altLang="en-US" dirty="0"/>
                  <a:t>를 간단히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로 표현하면 </a:t>
                </a:r>
                <a:r>
                  <a:rPr lang="ko-KR" altLang="en-US" dirty="0" err="1"/>
                  <a:t>특이값</a:t>
                </a:r>
                <a:r>
                  <a:rPr lang="ko-KR" altLang="en-US" dirty="0"/>
                  <a:t> 분해를 나타내는 위의 두 식은 모두 다음과 같이 랭크를 이용하여 표현</a:t>
                </a:r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두 단위 벡터의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외적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outer product</a:t>
                </a:r>
                <a:r>
                  <a:rPr lang="ko-KR" altLang="en-US" dirty="0"/>
                  <a:t>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ko-KR" altLang="en-US" dirty="0"/>
                  <a:t>는 두 벡터가 만들어내는 공간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522" y="1645851"/>
            <a:ext cx="6496956" cy="857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284" y="3859361"/>
            <a:ext cx="7573432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81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 err="1"/>
                  <a:t>특이값</a:t>
                </a:r>
                <a:r>
                  <a:rPr lang="ko-KR" altLang="en-US" dirty="0"/>
                  <a:t> 분해는 행렬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ko-KR" altLang="en-US" dirty="0"/>
                  <a:t>을 이러한 공간의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가중합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weighted sum</a:t>
                </a:r>
                <a:r>
                  <a:rPr lang="ko-KR" altLang="en-US" dirty="0"/>
                  <a:t>으로 표현하는 것</a:t>
                </a:r>
                <a:endParaRPr lang="en-US" altLang="ko-KR" dirty="0"/>
              </a:p>
              <a:p>
                <a:r>
                  <a:rPr lang="ko-KR" altLang="en-US" dirty="0"/>
                  <a:t>가중치는 </a:t>
                </a:r>
                <a:r>
                  <a:rPr lang="ko-KR" altLang="en-US" dirty="0" err="1"/>
                  <a:t>특이값이며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</a:t>
                </a:r>
                <a:r>
                  <a:rPr lang="ko-KR" altLang="en-US" dirty="0" err="1"/>
                  <a:t>특이값이</a:t>
                </a:r>
                <a:r>
                  <a:rPr lang="ko-KR" altLang="en-US" dirty="0"/>
                  <a:t> 클수록 더욱 중요한 데이터의 정보를 담고 있는 공간이 되는 것</a:t>
                </a:r>
                <a:endParaRPr lang="en-US" altLang="ko-KR" dirty="0"/>
              </a:p>
              <a:p>
                <a:r>
                  <a:rPr lang="ko-KR" altLang="en-US" dirty="0" err="1"/>
                  <a:t>특이값을</a:t>
                </a:r>
                <a:r>
                  <a:rPr lang="ko-KR" altLang="en-US" dirty="0"/>
                  <a:t> 큰 수부터 나타나게 했으므로 아래와 같이 행렬을 여러 공간의 </a:t>
                </a:r>
                <a:r>
                  <a:rPr lang="ko-KR" altLang="en-US" dirty="0" err="1"/>
                  <a:t>가중합으로</a:t>
                </a:r>
                <a:r>
                  <a:rPr lang="ko-KR" altLang="en-US" dirty="0"/>
                  <a:t> 표현할 때 앞 쪽의 공간을 만드는 축이 주성분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20" y="2630914"/>
            <a:ext cx="10086788" cy="277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70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따라서 주성분을 찾는 방법은 </a:t>
                </a:r>
                <a:r>
                  <a:rPr lang="ko-KR" altLang="en-US" dirty="0" err="1"/>
                  <a:t>특이값</a:t>
                </a:r>
                <a:r>
                  <a:rPr lang="ko-KR" altLang="en-US" dirty="0"/>
                  <a:t> 분해를 하여 얻은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의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전치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transpose</a:t>
                </a:r>
                <a:r>
                  <a:rPr lang="ko-KR" altLang="en-US" dirty="0"/>
                  <a:t>인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ko-KR" altLang="en-US" dirty="0"/>
                  <a:t>의 열을 가져오는 것이며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차원으로의 축소는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ko-KR" altLang="en-US" dirty="0"/>
                  <a:t>의 최초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열로 구성된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∗, 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를 이용해 다음과 같이 표현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236" r="-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hlinkClick r:id="rId3"/>
            <a:extLst>
              <a:ext uri="{FF2B5EF4-FFF2-40B4-BE49-F238E27FC236}">
                <a16:creationId xmlns:a16="http://schemas.microsoft.com/office/drawing/2014/main" id="{600CE856-605F-194B-A41B-AFD8F204C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58" y="1930244"/>
            <a:ext cx="3492683" cy="53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358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</a:rPr>
              <a:t>LAB</a:t>
            </a:r>
            <a:r>
              <a:rPr lang="en-US" altLang="ko-KR" sz="3200" b="1" baseline="30000" dirty="0">
                <a:solidFill>
                  <a:schemeClr val="accent6"/>
                </a:solidFill>
              </a:rPr>
              <a:t>11-1 </a:t>
            </a:r>
            <a:r>
              <a:rPr lang="en-US" altLang="ko-KR" sz="3200" dirty="0"/>
              <a:t>3</a:t>
            </a:r>
            <a:r>
              <a:rPr lang="ko-KR" altLang="en-US" sz="3200" dirty="0"/>
              <a:t>차원 공간의 데이터에서 주성분을 찾아보자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941" y="2419923"/>
            <a:ext cx="8726118" cy="3162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DAACD4-DFDC-4B47-8CF4-C7727A5B78F6}"/>
              </a:ext>
            </a:extLst>
          </p:cNvPr>
          <p:cNvSpPr txBox="1"/>
          <p:nvPr/>
        </p:nvSpPr>
        <p:spPr>
          <a:xfrm>
            <a:off x="5707812" y="5986732"/>
            <a:ext cx="4979248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교재의 해답 코드를 하나하나 단계별로 수행해</a:t>
            </a:r>
            <a:endParaRPr lang="en-US" altLang="ko-KR"/>
          </a:p>
          <a:p>
            <a:r>
              <a:rPr lang="ko-KR" altLang="en-US"/>
              <a:t>봅니다</a:t>
            </a:r>
          </a:p>
        </p:txBody>
      </p:sp>
    </p:spTree>
    <p:extLst>
      <p:ext uri="{BB962C8B-B14F-4D97-AF65-F5344CB8AC3E}">
        <p14:creationId xmlns:p14="http://schemas.microsoft.com/office/powerpoint/2010/main" val="2777923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11.5 </a:t>
            </a:r>
            <a:r>
              <a:rPr lang="ko-KR" altLang="en-US" dirty="0"/>
              <a:t>커널 </a:t>
            </a:r>
            <a:r>
              <a:rPr lang="en-US" altLang="ko-KR" dirty="0"/>
              <a:t>PCA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서포트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 벡터 머신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SVM</a:t>
                </a:r>
                <a:r>
                  <a:rPr lang="ko-KR" altLang="en-US" dirty="0"/>
                  <a:t>을 다루면서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커널 트릭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kernel trick</a:t>
                </a:r>
                <a:r>
                  <a:rPr lang="ko-KR" altLang="en-US" dirty="0"/>
                  <a:t>을 사용해 보았다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이것은 특징 공간을 </a:t>
                </a:r>
                <a:r>
                  <a:rPr lang="ko-KR" altLang="en-US" dirty="0" err="1"/>
                  <a:t>다항화하지</a:t>
                </a:r>
                <a:r>
                  <a:rPr lang="ko-KR" altLang="en-US" dirty="0"/>
                  <a:t> 않고도 비슷한 효과를 얻을 수 있는 방법</a:t>
                </a:r>
                <a:endParaRPr lang="en-US" altLang="ko-KR" dirty="0"/>
              </a:p>
              <a:p>
                <a:r>
                  <a:rPr lang="ko-KR" altLang="en-US" dirty="0"/>
                  <a:t>커널 트릭은 주성분 분석에도 똑같은 방식으로 적용이 가능</a:t>
                </a:r>
                <a:endParaRPr lang="en-US" altLang="ko-KR" dirty="0"/>
              </a:p>
              <a:p>
                <a:r>
                  <a:rPr lang="ko-KR" altLang="en-US" dirty="0"/>
                  <a:t>앞에서 살펴본 대표적인 커널은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altLang="ko-KR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ko-KR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0" dirty="0" smtClean="0">
                                            <a:latin typeface="Cambria Math" panose="02040503050406030204" pitchFamily="18" charset="0"/>
                                          </a:rPr>
                                          <m:t>ⅈ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sup>
                            </m:sSup>
                            <m:sSup>
                              <m:sSup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ko-KR" i="0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ko-KR" altLang="en-US" dirty="0"/>
                  <a:t>의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다항 커널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polynomial kernel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524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커널 트릭을 사용한 주성분 분석을 할 때는 </a:t>
                </a:r>
                <a:r>
                  <a:rPr lang="ko-KR" altLang="en-US" dirty="0" err="1"/>
                  <a:t>사이킷런의</a:t>
                </a:r>
                <a:r>
                  <a:rPr lang="ko-KR" altLang="en-US" dirty="0"/>
                  <a:t> </a:t>
                </a:r>
                <a:r>
                  <a:rPr lang="en-US" altLang="ko-KR" dirty="0" err="1"/>
                  <a:t>KernelPCA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클래스를 사용하면 되는데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이때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gamma,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degree, </a:t>
                </a:r>
                <a:r>
                  <a:rPr lang="ko-KR" altLang="en-US" dirty="0"/>
                  <a:t>그리고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은 </a:t>
                </a:r>
                <a:r>
                  <a:rPr lang="en-US" altLang="ko-KR" dirty="0"/>
                  <a:t>coef0</a:t>
                </a:r>
                <a:r>
                  <a:rPr lang="ko-KR" altLang="en-US" dirty="0"/>
                  <a:t>로 지정</a:t>
                </a:r>
                <a:r>
                  <a:rPr lang="en-US" altLang="ko-KR" dirty="0"/>
                  <a:t> </a:t>
                </a:r>
              </a:p>
              <a:p>
                <a:r>
                  <a:rPr lang="ko-KR" altLang="en-US" dirty="0"/>
                  <a:t>커널 트릭을 사용하기에 적합한 데이터를 만들어 보고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선형 </a:t>
                </a:r>
                <a:r>
                  <a:rPr lang="en-US" altLang="ko-KR" dirty="0"/>
                  <a:t>PCA</a:t>
                </a:r>
                <a:r>
                  <a:rPr lang="ko-KR" altLang="en-US" dirty="0"/>
                  <a:t>와 커널 </a:t>
                </a:r>
                <a:r>
                  <a:rPr lang="en-US" altLang="ko-KR" dirty="0"/>
                  <a:t>PCA</a:t>
                </a:r>
                <a:r>
                  <a:rPr lang="ko-KR" altLang="en-US" dirty="0"/>
                  <a:t>를 비교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2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994" y="1891553"/>
            <a:ext cx="8265373" cy="431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14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52" y="609445"/>
            <a:ext cx="9686142" cy="563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75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일반적 주성분 분석과 커널 트릭을 사용한 주성분 분석을 아래와 같이 비교해 보자</a:t>
            </a:r>
            <a:r>
              <a:rPr lang="en-US" altLang="ko-KR" dirty="0"/>
              <a:t>. </a:t>
            </a:r>
            <a:r>
              <a:rPr lang="ko-KR" altLang="en-US" dirty="0"/>
              <a:t>커널 트릭을 사용할 경우 데이터의 모양이 변형되는 것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82" y="1132785"/>
            <a:ext cx="8282797" cy="535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1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11.1 </a:t>
            </a:r>
            <a:r>
              <a:rPr lang="ko-KR" altLang="en-US" dirty="0"/>
              <a:t>차원</a:t>
            </a:r>
            <a:r>
              <a:rPr lang="en-US" altLang="ko-KR" dirty="0"/>
              <a:t>, </a:t>
            </a:r>
            <a:r>
              <a:rPr lang="ko-KR" altLang="en-US" dirty="0"/>
              <a:t>그리고 차원의 저주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차원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dimension</a:t>
            </a:r>
            <a:r>
              <a:rPr lang="ko-KR" altLang="en-US" dirty="0"/>
              <a:t>이라는 것은 어떤 공간에 존재하는 데이터들을 식별하는 데에 필요한 최소 수의 </a:t>
            </a:r>
            <a:r>
              <a:rPr lang="ko-KR" altLang="en-US" dirty="0" err="1"/>
              <a:t>좌표값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공간의 점들은 </a:t>
            </a:r>
            <a:r>
              <a:rPr lang="en-US" altLang="ko-KR" dirty="0"/>
              <a:t>2</a:t>
            </a:r>
            <a:r>
              <a:rPr lang="ko-KR" altLang="en-US" dirty="0"/>
              <a:t>개의 값을 가진 좌표로 표현하고</a:t>
            </a:r>
            <a:r>
              <a:rPr lang="en-US" altLang="ko-KR" dirty="0"/>
              <a:t>, 3</a:t>
            </a:r>
            <a:r>
              <a:rPr lang="ko-KR" altLang="en-US" dirty="0"/>
              <a:t>차원 공간의 점들은 </a:t>
            </a:r>
            <a:r>
              <a:rPr lang="en-US" altLang="ko-KR" dirty="0"/>
              <a:t>3</a:t>
            </a:r>
            <a:r>
              <a:rPr lang="ko-KR" altLang="en-US" dirty="0"/>
              <a:t>개의 값을 가진 좌표로 표현할 수 있음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16" y="3590292"/>
            <a:ext cx="3430034" cy="3111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86FB3C-EE5F-40CD-A016-426246398ECD}"/>
              </a:ext>
            </a:extLst>
          </p:cNvPr>
          <p:cNvSpPr txBox="1"/>
          <p:nvPr/>
        </p:nvSpPr>
        <p:spPr>
          <a:xfrm>
            <a:off x="6051176" y="4652683"/>
            <a:ext cx="398057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데이터의 특성이 </a:t>
            </a:r>
            <a:r>
              <a:rPr lang="en-US" altLang="ko-KR"/>
              <a:t>2</a:t>
            </a:r>
            <a:r>
              <a:rPr lang="ko-KR" altLang="en-US"/>
              <a:t>개</a:t>
            </a:r>
            <a:r>
              <a:rPr lang="en-US" altLang="ko-KR"/>
              <a:t>(</a:t>
            </a:r>
            <a:r>
              <a:rPr lang="ko-KR" altLang="en-US"/>
              <a:t>키</a:t>
            </a:r>
            <a:r>
              <a:rPr lang="en-US" altLang="ko-KR"/>
              <a:t>, </a:t>
            </a:r>
            <a:r>
              <a:rPr lang="ko-KR" altLang="en-US"/>
              <a:t>몸무게</a:t>
            </a:r>
            <a:r>
              <a:rPr lang="en-US" altLang="ko-KR"/>
              <a:t>)</a:t>
            </a:r>
            <a:r>
              <a:rPr lang="ko-KR" altLang="en-US"/>
              <a:t>이고</a:t>
            </a:r>
            <a:endParaRPr lang="en-US" altLang="ko-KR"/>
          </a:p>
          <a:p>
            <a:r>
              <a:rPr lang="ko-KR" altLang="en-US"/>
              <a:t>수치형 데이터일 경우에는 </a:t>
            </a:r>
            <a:r>
              <a:rPr lang="en-US" altLang="ko-KR"/>
              <a:t>2</a:t>
            </a:r>
            <a:r>
              <a:rPr lang="ko-KR" altLang="en-US"/>
              <a:t>차원 </a:t>
            </a:r>
            <a:endParaRPr lang="en-US" altLang="ko-KR"/>
          </a:p>
          <a:p>
            <a:r>
              <a:rPr lang="ko-KR" altLang="en-US"/>
              <a:t>평면에 좌표값으로 표시할 수 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8216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11.6 </a:t>
            </a:r>
            <a:r>
              <a:rPr lang="ko-KR" altLang="en-US" dirty="0"/>
              <a:t>다양한 커널의 적용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커널 트릭에 사용되는 커널은 다항 </a:t>
            </a:r>
            <a:r>
              <a:rPr lang="ko-KR" altLang="en-US" dirty="0" err="1"/>
              <a:t>커널뿐만</a:t>
            </a:r>
            <a:r>
              <a:rPr lang="ko-KR" altLang="en-US" dirty="0"/>
              <a:t> 아니라 다양한 종류가 있다</a:t>
            </a:r>
            <a:r>
              <a:rPr lang="en-US" altLang="ko-KR" dirty="0"/>
              <a:t>. </a:t>
            </a:r>
            <a:r>
              <a:rPr lang="ko-KR" altLang="en-US" dirty="0" err="1"/>
              <a:t>사이킷런의</a:t>
            </a:r>
            <a:r>
              <a:rPr lang="ko-KR" altLang="en-US" dirty="0"/>
              <a:t> 커널 </a:t>
            </a:r>
            <a:r>
              <a:rPr lang="en-US" altLang="ko-KR" dirty="0"/>
              <a:t>PCA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선형 커널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다항 커널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방사 기저 함수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radial basis function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커널</a:t>
            </a:r>
            <a:r>
              <a:rPr lang="en-US" altLang="ko-KR" dirty="0"/>
              <a:t>,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시그모이드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커널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코사인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cosine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커널</a:t>
            </a:r>
            <a:r>
              <a:rPr lang="ko-KR" altLang="en-US" dirty="0"/>
              <a:t> 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031FBC-1FFD-EE46-AF36-B7E493E3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45" y="3160158"/>
            <a:ext cx="8915909" cy="348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29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이들의 적용할 때 </a:t>
                </a:r>
                <a:r>
                  <a:rPr lang="en-US" altLang="ko-KR" dirty="0"/>
                  <a:t>gamma, degree, coef0</a:t>
                </a:r>
                <a:r>
                  <a:rPr lang="ko-KR" altLang="en-US" dirty="0"/>
                  <a:t>을 지정하여 동작을 조정할 수 있게 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 매개 변수들은 각각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을 의미하는데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해당 커널에 지정된 매개변수가 사용되지 않는다면 무시</a:t>
                </a:r>
                <a:endParaRPr lang="en-US" altLang="ko-KR" dirty="0"/>
              </a:p>
              <a:p>
                <a:r>
                  <a:rPr lang="ko-KR" altLang="en-US" dirty="0"/>
                  <a:t>방사 기저 함수 커널을 사용해 보자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커널 이름으로 </a:t>
                </a:r>
                <a:r>
                  <a:rPr lang="en-US" altLang="ko-KR" dirty="0"/>
                  <a:t>'</a:t>
                </a:r>
                <a:r>
                  <a:rPr lang="en-US" altLang="ko-KR" dirty="0" err="1"/>
                  <a:t>rbf</a:t>
                </a:r>
                <a:r>
                  <a:rPr lang="en-US" altLang="ko-KR" dirty="0"/>
                  <a:t>'</a:t>
                </a:r>
                <a:r>
                  <a:rPr lang="ko-KR" altLang="en-US" dirty="0"/>
                  <a:t>를 선택하고 </a:t>
                </a:r>
                <a:r>
                  <a:rPr lang="en-US" altLang="ko-KR" dirty="0"/>
                  <a:t>gamma </a:t>
                </a:r>
                <a:r>
                  <a:rPr lang="ko-KR" altLang="en-US" dirty="0"/>
                  <a:t>값만 지정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2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662" y="2097741"/>
            <a:ext cx="8225870" cy="411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1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시그모이드</a:t>
            </a:r>
            <a:r>
              <a:rPr lang="ko-KR" altLang="en-US" dirty="0"/>
              <a:t> 커널이다</a:t>
            </a:r>
            <a:r>
              <a:rPr lang="en-US" altLang="ko-KR" dirty="0"/>
              <a:t>. </a:t>
            </a:r>
            <a:r>
              <a:rPr lang="ko-KR" altLang="en-US" dirty="0" err="1"/>
              <a:t>시그모이드</a:t>
            </a:r>
            <a:r>
              <a:rPr lang="ko-KR" altLang="en-US" dirty="0"/>
              <a:t> 커널에는 </a:t>
            </a:r>
            <a:r>
              <a:rPr lang="en-US" altLang="ko-KR" dirty="0"/>
              <a:t>gamma</a:t>
            </a:r>
            <a:r>
              <a:rPr lang="ko-KR" altLang="en-US" dirty="0"/>
              <a:t>와 </a:t>
            </a:r>
            <a:r>
              <a:rPr lang="en-US" altLang="ko-KR" dirty="0"/>
              <a:t>coef0</a:t>
            </a:r>
            <a:r>
              <a:rPr lang="ko-KR" altLang="en-US" dirty="0"/>
              <a:t>를 지정할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12" y="771847"/>
            <a:ext cx="8264867" cy="457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8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코사인 커널도 적용해 보자</a:t>
            </a:r>
            <a:r>
              <a:rPr lang="en-US" altLang="ko-KR" dirty="0"/>
              <a:t>. </a:t>
            </a:r>
            <a:r>
              <a:rPr lang="ko-KR" altLang="en-US" dirty="0"/>
              <a:t>커널 이름 외에 따로 지정할 매개변수는 없음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76" y="924558"/>
            <a:ext cx="8560703" cy="449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30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LAB</a:t>
            </a:r>
            <a:r>
              <a:rPr lang="en-US" altLang="ko-KR" sz="3600" b="1" baseline="30000" dirty="0">
                <a:solidFill>
                  <a:schemeClr val="accent6"/>
                </a:solidFill>
              </a:rPr>
              <a:t>11-2 </a:t>
            </a:r>
            <a:r>
              <a:rPr lang="ko-KR" altLang="en-US" sz="3600" dirty="0"/>
              <a:t>주성분을 추출해 이미지를 압축해 보자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2467" y="2181765"/>
            <a:ext cx="8707065" cy="3639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DAACD4-DFDC-4B47-8CF4-C7727A5B78F6}"/>
              </a:ext>
            </a:extLst>
          </p:cNvPr>
          <p:cNvSpPr txBox="1"/>
          <p:nvPr/>
        </p:nvSpPr>
        <p:spPr>
          <a:xfrm>
            <a:off x="5707812" y="5986732"/>
            <a:ext cx="4979248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교재의 해답 코드를 하나하나 단계별로 수행해</a:t>
            </a:r>
            <a:endParaRPr lang="en-US" altLang="ko-KR"/>
          </a:p>
          <a:p>
            <a:r>
              <a:rPr lang="ko-KR" altLang="en-US"/>
              <a:t>봅니다</a:t>
            </a:r>
          </a:p>
        </p:txBody>
      </p:sp>
    </p:spTree>
    <p:extLst>
      <p:ext uri="{BB962C8B-B14F-4D97-AF65-F5344CB8AC3E}">
        <p14:creationId xmlns:p14="http://schemas.microsoft.com/office/powerpoint/2010/main" val="1902126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11.7 </a:t>
            </a:r>
            <a:r>
              <a:rPr lang="ko-KR" altLang="en-US" dirty="0" err="1"/>
              <a:t>매니폴드</a:t>
            </a:r>
            <a:r>
              <a:rPr lang="ko-KR" altLang="en-US" dirty="0"/>
              <a:t> 학습과 </a:t>
            </a:r>
            <a:r>
              <a:rPr lang="en-US" altLang="ko-KR" dirty="0"/>
              <a:t>LLE </a:t>
            </a:r>
            <a:r>
              <a:rPr lang="ko-KR" altLang="en-US" dirty="0"/>
              <a:t>기법의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주성분 분석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PCA</a:t>
            </a:r>
            <a:r>
              <a:rPr lang="ko-KR" altLang="en-US" dirty="0"/>
              <a:t>은 데이터를 새로운 직교 </a:t>
            </a:r>
            <a:r>
              <a:rPr lang="ko-KR" altLang="en-US" dirty="0" err="1"/>
              <a:t>좌표계로</a:t>
            </a:r>
            <a:r>
              <a:rPr lang="ko-KR" altLang="en-US" dirty="0"/>
              <a:t> 옮겨 놓는 선형 차원 </a:t>
            </a:r>
            <a:r>
              <a:rPr lang="ko-KR" altLang="en-US" dirty="0" err="1"/>
              <a:t>축소라고</a:t>
            </a:r>
            <a:r>
              <a:rPr lang="ko-KR" altLang="en-US" dirty="0"/>
              <a:t> 할 수 있음</a:t>
            </a:r>
            <a:endParaRPr lang="en-US" altLang="ko-KR" dirty="0"/>
          </a:p>
          <a:p>
            <a:r>
              <a:rPr lang="ko-KR" altLang="en-US" b="1" dirty="0"/>
              <a:t>샘 </a:t>
            </a:r>
            <a:r>
              <a:rPr lang="ko-KR" altLang="en-US" b="1" dirty="0" err="1"/>
              <a:t>로위스</a:t>
            </a:r>
            <a:r>
              <a:rPr lang="en-US" altLang="ko-KR" b="1" baseline="30000" dirty="0"/>
              <a:t>Sam </a:t>
            </a:r>
            <a:r>
              <a:rPr lang="en-US" altLang="ko-KR" b="1" baseline="30000" dirty="0" err="1"/>
              <a:t>Roweis</a:t>
            </a:r>
            <a:r>
              <a:rPr lang="ko-KR" altLang="en-US" dirty="0"/>
              <a:t>와 </a:t>
            </a:r>
            <a:r>
              <a:rPr lang="ko-KR" altLang="en-US" b="1" dirty="0"/>
              <a:t>로런스 사울</a:t>
            </a:r>
            <a:r>
              <a:rPr lang="en-US" altLang="ko-KR" b="1" baseline="30000" dirty="0"/>
              <a:t>Laurence Saul</a:t>
            </a:r>
            <a:r>
              <a:rPr lang="ko-KR" altLang="en-US" dirty="0"/>
              <a:t>은 데이터의 차원 축소를 위해 인접한 데이터들이 차지하는 작은 영역을 </a:t>
            </a:r>
            <a:r>
              <a:rPr lang="ko-KR" altLang="en-US" dirty="0" err="1"/>
              <a:t>선형관계로</a:t>
            </a:r>
            <a:r>
              <a:rPr lang="ko-KR" altLang="en-US" dirty="0"/>
              <a:t> 보고 이러한 관계를 잘 유지하는 </a:t>
            </a:r>
            <a:r>
              <a:rPr lang="ko-KR" altLang="en-US" dirty="0" err="1"/>
              <a:t>임베딩</a:t>
            </a:r>
            <a:r>
              <a:rPr lang="ko-KR" altLang="en-US" dirty="0"/>
              <a:t> 방법을 제안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국소적 선형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임베딩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locally linear embedding</a:t>
            </a:r>
            <a:r>
              <a:rPr lang="en-US" altLang="ko-KR" dirty="0"/>
              <a:t>, </a:t>
            </a:r>
            <a:r>
              <a:rPr lang="ko-KR" altLang="en-US" dirty="0"/>
              <a:t>혹은 </a:t>
            </a:r>
            <a:r>
              <a:rPr lang="en-US" altLang="ko-KR" dirty="0"/>
              <a:t>LLE</a:t>
            </a:r>
            <a:r>
              <a:rPr lang="ko-KR" altLang="en-US" dirty="0"/>
              <a:t>라고 부르는 기법</a:t>
            </a:r>
          </a:p>
        </p:txBody>
      </p:sp>
    </p:spTree>
    <p:extLst>
      <p:ext uri="{BB962C8B-B14F-4D97-AF65-F5344CB8AC3E}">
        <p14:creationId xmlns:p14="http://schemas.microsoft.com/office/powerpoint/2010/main" val="347677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매니폴드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manifold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학습의 일종으로 수학에서 </a:t>
                </a:r>
                <a:r>
                  <a:rPr lang="ko-KR" altLang="en-US" dirty="0" err="1"/>
                  <a:t>매니폴드</a:t>
                </a:r>
                <a:r>
                  <a:rPr lang="ko-KR" altLang="en-US" dirty="0"/>
                  <a:t> 혹은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다양체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manifold</a:t>
                </a:r>
                <a:r>
                  <a:rPr lang="ko-KR" altLang="en-US" dirty="0"/>
                  <a:t>라는 개념은 매우 작은 영역을 관찰할 때 이웃 점들 사이의 관계를 유클리드 공간으로 표현할 수 있는 공간</a:t>
                </a:r>
                <a:endParaRPr lang="en-US" altLang="ko-KR" dirty="0"/>
              </a:p>
              <a:p>
                <a:r>
                  <a:rPr lang="ko-KR" altLang="en-US" dirty="0" err="1"/>
                  <a:t>매니폴드는</a:t>
                </a:r>
                <a:r>
                  <a:rPr lang="ko-KR" altLang="en-US" dirty="0"/>
                  <a:t> 차원을 갖는데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차원 </a:t>
                </a:r>
                <a:r>
                  <a:rPr lang="ko-KR" altLang="en-US" dirty="0" err="1"/>
                  <a:t>다양체는</a:t>
                </a:r>
                <a:r>
                  <a:rPr lang="ko-KR" altLang="en-US" dirty="0"/>
                  <a:t> 국소적으로 볼 때 각 점들이 이웃 점들과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차원의 유클리드 공간</a:t>
                </a:r>
                <a:endParaRPr lang="en-US" altLang="ko-KR" dirty="0"/>
              </a:p>
              <a:p>
                <a:r>
                  <a:rPr lang="ko-KR" altLang="en-US" dirty="0"/>
                  <a:t>직선이나 원은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차원 </a:t>
                </a:r>
                <a:r>
                  <a:rPr lang="ko-KR" altLang="en-US" dirty="0" err="1"/>
                  <a:t>다양체이다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아래 그림과 같은 곡면은 국소적으로 볼 때 모든 점들이 자신의 이웃과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차원 유클리드 평면과 같은 관계를 가지므로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차원 </a:t>
                </a:r>
                <a:r>
                  <a:rPr lang="ko-KR" altLang="en-US" dirty="0" err="1"/>
                  <a:t>다양체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혹은 </a:t>
                </a:r>
                <a:r>
                  <a:rPr lang="en-US" altLang="ko-KR" dirty="0"/>
                  <a:t>2-</a:t>
                </a:r>
                <a:r>
                  <a:rPr lang="ko-KR" altLang="en-US" dirty="0" err="1"/>
                  <a:t>매니폴드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236" r="-2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7294"/>
            <a:ext cx="9565764" cy="298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79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LLE</a:t>
                </a:r>
                <a:r>
                  <a:rPr lang="ko-KR" altLang="en-US" dirty="0"/>
                  <a:t>는 데이터를 이루는 각 지점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와 이웃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가 </a:t>
                </a:r>
                <a:r>
                  <a:rPr lang="ko-KR" altLang="en-US" dirty="0" err="1"/>
                  <a:t>선형관계를</a:t>
                </a:r>
                <a:r>
                  <a:rPr lang="ko-KR" altLang="en-US" dirty="0"/>
                  <a:t> 이루고 있다고 가정하고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이들 사이의 </a:t>
                </a:r>
                <a:r>
                  <a:rPr lang="ko-KR" altLang="en-US" dirty="0" err="1"/>
                  <a:t>선형관계를</a:t>
                </a:r>
                <a:r>
                  <a:rPr lang="ko-KR" altLang="en-US" dirty="0"/>
                  <a:t> 찾음</a:t>
                </a:r>
                <a:endParaRPr lang="en-US" altLang="ko-KR" dirty="0"/>
              </a:p>
              <a:p>
                <a:r>
                  <a:rPr lang="ko-KR" altLang="en-US" dirty="0"/>
                  <a:t>즉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데이터의 </a:t>
                </a:r>
                <a:r>
                  <a:rPr lang="ko-KR" altLang="en-US" dirty="0" err="1"/>
                  <a:t>매니폴드</a:t>
                </a:r>
                <a:r>
                  <a:rPr lang="ko-KR" altLang="en-US" dirty="0"/>
                  <a:t> 구조를 이해하는 </a:t>
                </a:r>
                <a:r>
                  <a:rPr lang="ko-KR" altLang="en-US" dirty="0" err="1"/>
                  <a:t>매니폴드</a:t>
                </a:r>
                <a:r>
                  <a:rPr lang="ko-KR" altLang="en-US" dirty="0"/>
                  <a:t> 학습인 것이다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그리고 이 </a:t>
                </a:r>
                <a:r>
                  <a:rPr lang="ko-KR" altLang="en-US" dirty="0" err="1"/>
                  <a:t>선형관계를</a:t>
                </a:r>
                <a:r>
                  <a:rPr lang="ko-KR" altLang="en-US" dirty="0"/>
                  <a:t> 그대로 유지하는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임베딩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embedding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공간을 찾아 데이터를 옮겨 놓는 것</a:t>
                </a:r>
                <a:endParaRPr lang="en-US" altLang="ko-KR" dirty="0"/>
              </a:p>
              <a:p>
                <a:r>
                  <a:rPr lang="ko-KR" altLang="en-US" dirty="0" err="1"/>
                  <a:t>임베딩</a:t>
                </a:r>
                <a:r>
                  <a:rPr lang="ko-KR" altLang="en-US" dirty="0"/>
                  <a:t> 공간은 일반적으로 원래의 데이터 공간보다 낮은 차원이 되고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임베딩</a:t>
                </a:r>
                <a:r>
                  <a:rPr lang="ko-KR" altLang="en-US" dirty="0"/>
                  <a:t> 공간의 차원을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차원 혹은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차원으로 할 경우 데이터 시각화에 적합한 결과를 얻을 수 있다</a:t>
                </a:r>
                <a:r>
                  <a:rPr lang="en-US" altLang="ko-KR" dirty="0"/>
                  <a:t>. LLE </a:t>
                </a:r>
                <a:r>
                  <a:rPr lang="ko-KR" altLang="en-US" dirty="0"/>
                  <a:t>알고리즘은 크게 다음과 같은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단계로 이루어짐</a:t>
                </a:r>
                <a:endParaRPr lang="en-US" altLang="ko-KR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ko-KR" altLang="en-US" dirty="0"/>
                  <a:t>모든 점에 대해 이웃 지점들을 찾음</a:t>
                </a:r>
                <a:r>
                  <a:rPr lang="en-US" altLang="ko-KR" dirty="0"/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ko-KR" altLang="en-US" dirty="0"/>
                  <a:t>모든 점에 대해 이웃 </a:t>
                </a:r>
                <a:r>
                  <a:rPr lang="ko-KR" altLang="en-US" dirty="0" err="1"/>
                  <a:t>지점들과의</a:t>
                </a:r>
                <a:r>
                  <a:rPr lang="ko-KR" altLang="en-US" dirty="0"/>
                  <a:t> 선형 관계를 찾음</a:t>
                </a:r>
                <a:r>
                  <a:rPr lang="en-US" altLang="ko-KR" dirty="0"/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ko-KR" altLang="en-US" dirty="0"/>
                  <a:t>앞에서 찾은 선형관계가 유지되는 </a:t>
                </a:r>
                <a:r>
                  <a:rPr lang="ko-KR" altLang="en-US" dirty="0" err="1"/>
                  <a:t>임베딩</a:t>
                </a:r>
                <a:r>
                  <a:rPr lang="ko-KR" altLang="en-US" dirty="0"/>
                  <a:t> 공간을 찾음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339" r="-4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574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b="1" dirty="0"/>
                  <a:t>1</a:t>
                </a:r>
                <a:r>
                  <a:rPr lang="ko-KR" altLang="en-US" b="1" dirty="0"/>
                  <a:t>단계</a:t>
                </a:r>
                <a:r>
                  <a:rPr lang="en-US" altLang="ko-KR" b="1" dirty="0"/>
                  <a:t>: </a:t>
                </a:r>
                <a:r>
                  <a:rPr lang="ko-KR" altLang="en-US" b="1" dirty="0"/>
                  <a:t>이웃 지점 찾기 </a:t>
                </a:r>
                <a:r>
                  <a:rPr lang="en-US" altLang="ko-KR" dirty="0"/>
                  <a:t>- </a:t>
                </a:r>
                <a:r>
                  <a:rPr lang="ko-KR" altLang="en-US" dirty="0"/>
                  <a:t>모든 데이터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에 대해 이루어 진다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이때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개의 이웃을 찾기로 했다면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의 이웃 지점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개를 가리키는 인덱스 집합을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라 하자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그러면 이웃 지점들은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0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i="0" dirty="0" err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로 표현</a:t>
                </a:r>
                <a:endParaRPr lang="en-US" altLang="ko-KR" dirty="0"/>
              </a:p>
              <a:p>
                <a:r>
                  <a:rPr lang="en-US" altLang="ko-KR" b="1" dirty="0"/>
                  <a:t>2</a:t>
                </a:r>
                <a:r>
                  <a:rPr lang="ko-KR" altLang="en-US" b="1" dirty="0"/>
                  <a:t>단계</a:t>
                </a:r>
                <a:r>
                  <a:rPr lang="en-US" altLang="ko-KR" b="1" dirty="0"/>
                  <a:t>: </a:t>
                </a:r>
                <a:r>
                  <a:rPr lang="ko-KR" altLang="en-US" b="1" dirty="0" err="1"/>
                  <a:t>매니폴드의</a:t>
                </a:r>
                <a:r>
                  <a:rPr lang="ko-KR" altLang="en-US" b="1" dirty="0"/>
                  <a:t> </a:t>
                </a:r>
                <a:r>
                  <a:rPr lang="ko-KR" altLang="en-US" b="1" dirty="0" err="1"/>
                  <a:t>선형관계</a:t>
                </a:r>
                <a:r>
                  <a:rPr lang="ko-KR" altLang="en-US" b="1" dirty="0"/>
                  <a:t> 찾기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이웃 찾기가 끝났으면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모든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에 대해 이웃과의 </a:t>
                </a:r>
                <a:r>
                  <a:rPr lang="ko-KR" altLang="en-US" dirty="0" err="1"/>
                  <a:t>선형관계를</a:t>
                </a:r>
                <a:r>
                  <a:rPr lang="ko-KR" altLang="en-US" dirty="0"/>
                  <a:t> 찾자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인접한 지점들이 선형 관계를 이룬다면 다음과 같이 이웃 지점들의 선형 결합으로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를 찾을 수 있음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이러한 관계를 표현하는 가중치를 찾는 방법은 다음과 같은 오차를 최소화하는 것이다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이때 제약조건으로 가중치의 합이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이 되도록 함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339" r="-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261" y="2358904"/>
            <a:ext cx="2705478" cy="12574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944" y="4582137"/>
            <a:ext cx="4382112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b="1" dirty="0"/>
                  <a:t>3</a:t>
                </a:r>
                <a:r>
                  <a:rPr lang="ko-KR" altLang="en-US" b="1" dirty="0"/>
                  <a:t>단계</a:t>
                </a:r>
                <a:r>
                  <a:rPr lang="en-US" altLang="ko-KR" b="1" dirty="0"/>
                  <a:t>: </a:t>
                </a:r>
                <a:r>
                  <a:rPr lang="ko-KR" altLang="en-US" b="1" dirty="0" err="1"/>
                  <a:t>선형관계를</a:t>
                </a:r>
                <a:r>
                  <a:rPr lang="ko-KR" altLang="en-US" b="1" dirty="0"/>
                  <a:t> 유지하는 최적의 </a:t>
                </a:r>
                <a:r>
                  <a:rPr lang="ko-KR" altLang="en-US" b="1" dirty="0" err="1"/>
                  <a:t>임베딩</a:t>
                </a:r>
                <a:r>
                  <a:rPr lang="ko-KR" altLang="en-US" b="1" dirty="0"/>
                  <a:t> 찾기 </a:t>
                </a:r>
                <a:r>
                  <a:rPr lang="en-US" altLang="ko-KR" dirty="0"/>
                  <a:t>- </a:t>
                </a:r>
                <a:r>
                  <a:rPr lang="ko-KR" altLang="en-US" dirty="0"/>
                  <a:t>마지막 단계는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단계에서 찾은 선형관계가 최대한 잘 유지되도록 원래의 데이터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ko-KR" altLang="en-US" dirty="0"/>
                  <a:t>를 </a:t>
                </a:r>
                <a:r>
                  <a:rPr lang="ko-KR" altLang="en-US" dirty="0" err="1"/>
                  <a:t>임베딩</a:t>
                </a:r>
                <a:r>
                  <a:rPr lang="ko-KR" altLang="en-US" dirty="0"/>
                  <a:t> 공간의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로 옮기는 과정이다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이것은 다음과 같이 </a:t>
                </a:r>
                <a:r>
                  <a:rPr lang="ko-KR" altLang="en-US" dirty="0" err="1"/>
                  <a:t>임베딩</a:t>
                </a:r>
                <a:r>
                  <a:rPr lang="ko-KR" altLang="en-US" dirty="0"/>
                  <a:t> 공간의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도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단계에서 찾은 선형 관계에 의해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ko-KR" altLang="en-US" dirty="0"/>
                  <a:t>로 표현되게 하는 것이다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이것은 다음과 같은 최적화 문제가 됨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 err="1"/>
                  <a:t>로위스와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사울은</a:t>
                </a:r>
                <a:r>
                  <a:rPr lang="ko-KR" altLang="en-US" dirty="0"/>
                  <a:t> 논문에서 이 최적화 문제를 잘 풀기 위해 두 가지 제약 조건을 둔다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첫번째는 </a:t>
                </a:r>
                <a:r>
                  <a:rPr lang="ko-KR" altLang="en-US" dirty="0" err="1"/>
                  <a:t>임베딩</a:t>
                </a:r>
                <a:r>
                  <a:rPr lang="ko-KR" altLang="en-US" dirty="0"/>
                  <a:t> 공간에 있는 데이터의 평균이 원점이 되도록 하는 다음 조건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두번째 조건은 </a:t>
                </a:r>
                <a:r>
                  <a:rPr lang="ko-KR" altLang="en-US" dirty="0" err="1"/>
                  <a:t>임베딩이</a:t>
                </a:r>
                <a:r>
                  <a:rPr lang="ko-KR" altLang="en-US" dirty="0"/>
                  <a:t> 이루어진 데이터가 단위 공분산을 갖도록 하는 다음 조건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236" r="-5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260" y="1659613"/>
            <a:ext cx="4877480" cy="1219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209" y="3603310"/>
            <a:ext cx="2019582" cy="11050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946" y="5508017"/>
            <a:ext cx="2572108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70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차원은 데이터를 다룰 때 각 데이터를 표현하는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특징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feature</a:t>
            </a:r>
            <a:r>
              <a:rPr lang="ko-KR" altLang="en-US" dirty="0"/>
              <a:t>의 수라고 할 수 있다</a:t>
            </a:r>
            <a:r>
              <a:rPr lang="en-US" altLang="ko-KR" dirty="0"/>
              <a:t>. </a:t>
            </a:r>
            <a:r>
              <a:rPr lang="ko-KR" altLang="en-US" dirty="0"/>
              <a:t>데이터가 많은 수의 특징으로 표현된다면 차원도 같이 증가하는 것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데이터를 다룰 때에 이 차원이 높아지면 데이터를 더 잘 나타내어 좋을 것 같지만</a:t>
            </a:r>
            <a:r>
              <a:rPr lang="en-US" altLang="ko-KR" dirty="0"/>
              <a:t>, </a:t>
            </a:r>
            <a:r>
              <a:rPr lang="ko-KR" altLang="en-US" dirty="0"/>
              <a:t>실제로는 여러 가지 문제가 발생</a:t>
            </a:r>
            <a:endParaRPr lang="en-US" altLang="ko-KR" dirty="0"/>
          </a:p>
          <a:p>
            <a:r>
              <a:rPr lang="ko-KR" altLang="en-US" dirty="0"/>
              <a:t>높은 차원의 데이터는 많은 양의 데이터를 가지고 있지만</a:t>
            </a:r>
            <a:r>
              <a:rPr lang="en-US" altLang="ko-KR" dirty="0"/>
              <a:t>, </a:t>
            </a:r>
            <a:r>
              <a:rPr lang="ko-KR" altLang="en-US" dirty="0"/>
              <a:t>이 데이터 가운데 상당한 부분은 중요하지 않은 내용일 가능성이 높다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높은 차원의 데이터를 다룰 때는 중요하지 않은 차원을 생략하고 중요한 차원만 남기는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차원 축소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dimensionality reduction</a:t>
            </a:r>
            <a:r>
              <a:rPr lang="ko-KR" altLang="en-US" dirty="0"/>
              <a:t>가 필요</a:t>
            </a:r>
            <a:endParaRPr lang="en-US" altLang="ko-KR" dirty="0"/>
          </a:p>
          <a:p>
            <a:r>
              <a:rPr lang="ko-KR" altLang="en-US" dirty="0"/>
              <a:t>차원을 축소하는 것은 필연적으로 정보의 손실을 가져올 수밖에 없다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분석의 효율을 위해서는 차원을 축소해야만 한다</a:t>
            </a:r>
            <a:r>
              <a:rPr lang="en-US" altLang="ko-KR" dirty="0"/>
              <a:t>. </a:t>
            </a:r>
            <a:r>
              <a:rPr lang="ko-KR" altLang="en-US" dirty="0"/>
              <a:t>그렇다면 </a:t>
            </a:r>
            <a:r>
              <a:rPr lang="ko-KR" altLang="en-US" b="1" dirty="0"/>
              <a:t>차원을 줄일 때는 정보의 손실을 최소로 하면서 특징의 수를 줄이는 방법</a:t>
            </a:r>
            <a:r>
              <a:rPr lang="ko-KR" altLang="en-US" dirty="0"/>
              <a:t>을 찾아야 할 것</a:t>
            </a:r>
          </a:p>
        </p:txBody>
      </p:sp>
    </p:spTree>
    <p:extLst>
      <p:ext uri="{BB962C8B-B14F-4D97-AF65-F5344CB8AC3E}">
        <p14:creationId xmlns:p14="http://schemas.microsoft.com/office/powerpoint/2010/main" val="841169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11.8 LLE </a:t>
            </a:r>
            <a:r>
              <a:rPr lang="ko-KR" altLang="en-US" sz="3600" dirty="0"/>
              <a:t>기법의 구현을 위한 최적화 해 구하기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LLE </a:t>
                </a:r>
                <a:r>
                  <a:rPr lang="ko-KR" altLang="en-US" dirty="0"/>
                  <a:t>기법의 구현은 앞 절에서 설명한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개의 단계를 그대로 풀어내면 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여기서는 하나의 데이터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가 행으로 표현되고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개의 데이터 전체를 표현하는 행렬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ko-KR" altLang="en-US" dirty="0"/>
                  <a:t>은 각 행이 하나의 데이터 좌표이므로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ko-KR" altLang="en-US" i="0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/>
                  <a:t>인 행렬</a:t>
                </a:r>
                <a:endParaRPr lang="en-US" altLang="ko-KR" dirty="0"/>
              </a:p>
              <a:p>
                <a:r>
                  <a:rPr lang="en-US" altLang="ko-KR" dirty="0"/>
                  <a:t>1</a:t>
                </a:r>
                <a:r>
                  <a:rPr lang="ko-KR" altLang="en-US" dirty="0"/>
                  <a:t>단계에서는 각 데이터에 대해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값만 결정해 이웃을 찾으면 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이렇게 모든 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에 대해 이웃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가 결정되면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단계 풀이를 한다</a:t>
                </a:r>
                <a:r>
                  <a:rPr lang="en-US" altLang="ko-KR" dirty="0"/>
                  <a:t>. 2</a:t>
                </a:r>
                <a:r>
                  <a:rPr lang="ko-KR" altLang="en-US" dirty="0"/>
                  <a:t>단계는 각 데이터가 이웃과 어떤 선형 관계를 갖는지를 계산</a:t>
                </a:r>
                <a:endParaRPr lang="en-US" altLang="ko-KR" dirty="0"/>
              </a:p>
              <a:p>
                <a:r>
                  <a:rPr lang="ko-KR" altLang="en-US" dirty="0"/>
                  <a:t>이 관계는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에 동일한 이동을 주어도 같은 결과가 나온다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따라서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가 원점에 놓이도록 이동하면 최적화 문제는 아래와 </a:t>
                </a:r>
                <a:r>
                  <a:rPr lang="ko-KR" altLang="en-US" dirty="0" err="1"/>
                  <a:t>같아짐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 r="-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365" y="5052857"/>
            <a:ext cx="4439270" cy="11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37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dirty="0"/>
                  <a:t>번째 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 ∗</m:t>
                        </m:r>
                      </m:sub>
                    </m:sSub>
                  </m:oMath>
                </a14:m>
                <a:r>
                  <a:rPr lang="ko-KR" altLang="en-US" dirty="0"/>
                  <a:t>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인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행렬이므로 앞 페이지의 식은 다음과 같음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이때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ko-KR" altLang="en-US" dirty="0"/>
                  <a:t>행렬을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그람 행렬</a:t>
                </a:r>
                <a:r>
                  <a:rPr lang="en-US" altLang="ko-KR" baseline="30000" dirty="0" err="1">
                    <a:solidFill>
                      <a:schemeClr val="accent1">
                        <a:lumMod val="75000"/>
                      </a:schemeClr>
                    </a:solidFill>
                  </a:rPr>
                  <a:t>Gramian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 matrix</a:t>
                </a:r>
                <a:r>
                  <a:rPr lang="ko-KR" altLang="en-US" dirty="0"/>
                  <a:t>이라고 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 행렬은 </a:t>
                </a:r>
                <a:r>
                  <a:rPr lang="ko-KR" altLang="en-US" dirty="0" err="1"/>
                  <a:t>대칭행렬이며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의 크기 를 갖는다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 행렬을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라고 쓰면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단계는 다음과 같은 식을 최소화하는 것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최적화를 수행하면서 만족해야 하는 제한조건을 행렬 표현으로 나타내는 다음과 같다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이때 </a:t>
                </a:r>
                <a14:m>
                  <m:oMath xmlns:m="http://schemas.openxmlformats.org/officeDocument/2006/math">
                    <m:r>
                      <a:rPr lang="en-US" altLang="ko-KR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dirty="0"/>
                  <a:t>은 모든 성분이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인 벡터</a:t>
                </a:r>
              </a:p>
            </p:txBody>
          </p:sp>
        </mc:Choice>
        <mc:Fallback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24" t="-149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626" y="869454"/>
            <a:ext cx="7506748" cy="11812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787" y="2889299"/>
            <a:ext cx="3048426" cy="933580"/>
          </a:xfrm>
          <a:prstGeom prst="rect">
            <a:avLst/>
          </a:prstGeom>
        </p:spPr>
      </p:pic>
      <p:pic>
        <p:nvPicPr>
          <p:cNvPr id="6146" name="Picture 2">
            <a:hlinkClick r:id="rId5"/>
            <a:extLst>
              <a:ext uri="{FF2B5EF4-FFF2-40B4-BE49-F238E27FC236}">
                <a16:creationId xmlns:a16="http://schemas.microsoft.com/office/drawing/2014/main" id="{951B67AF-0CC4-0B4D-842C-336260525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516" y="5052766"/>
            <a:ext cx="3950967" cy="105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8889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해를 구하는 방법은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라그랑주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승수법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Lagrange multiplier</a:t>
                </a:r>
                <a:r>
                  <a:rPr lang="ko-KR" altLang="en-US" dirty="0"/>
                  <a:t>을 사용한다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우선 다음과 같은 </a:t>
                </a:r>
                <a:r>
                  <a:rPr lang="ko-KR" altLang="en-US" dirty="0" err="1"/>
                  <a:t>라그랑지안</a:t>
                </a:r>
                <a:r>
                  <a:rPr lang="ko-KR" altLang="en-US" dirty="0"/>
                  <a:t> 함수를 만들자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그리고 최적의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를 얻기 위해 </a:t>
                </a:r>
                <a:r>
                  <a:rPr lang="ko-KR" altLang="en-US" dirty="0" err="1"/>
                  <a:t>라그랑지안</a:t>
                </a:r>
                <a:r>
                  <a:rPr lang="ko-KR" altLang="en-US" dirty="0"/>
                  <a:t> 함수를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에 대해 </a:t>
                </a:r>
                <a:r>
                  <a:rPr lang="ko-KR" altLang="en-US" dirty="0" err="1"/>
                  <a:t>편미분한</a:t>
                </a:r>
                <a:r>
                  <a:rPr lang="ko-KR" altLang="en-US" dirty="0"/>
                  <a:t> 값이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이 되도록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가 이웃 데이터와 갖는 최적의 선형 관계를 다음과 같이 구할 수 있음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236" r="-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12" y="1031393"/>
            <a:ext cx="5563376" cy="8383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047" y="2592876"/>
            <a:ext cx="7563906" cy="13146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736" y="4554198"/>
            <a:ext cx="2305372" cy="100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03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 err="1"/>
                  <a:t>임베딩</a:t>
                </a:r>
                <a:r>
                  <a:rPr lang="ko-KR" altLang="en-US" dirty="0"/>
                  <a:t> 공간을 찾는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단계를 수행한다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이때 최적화 대상은 아래의 식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이것을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를 행으로 하는 행렬을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dirty="0"/>
                  <a:t>를 원소로 하는 행렬을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dirty="0"/>
                  <a:t>라고 하면 다음과 같이 표현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236" r="-4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734" y="977626"/>
            <a:ext cx="3448532" cy="13146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627" y="3365520"/>
            <a:ext cx="6782746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60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 식은 다음과 같이 정리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1421138"/>
            <a:ext cx="6973274" cy="36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02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행렬을 간단히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ko-KR" altLang="en-US" dirty="0"/>
                  <a:t>라고 하자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제약조건을 고려하여 이 식을 최소화하는 것은 다음의 </a:t>
                </a:r>
                <a:r>
                  <a:rPr lang="ko-KR" altLang="en-US" dirty="0" err="1"/>
                  <a:t>라그랑지안</a:t>
                </a:r>
                <a:r>
                  <a:rPr lang="ko-KR" altLang="en-US" dirty="0"/>
                  <a:t> 함수를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ko-KR" altLang="en-US" dirty="0"/>
                  <a:t>로 미분하여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이 되게 하는 것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따라서 다음과 같은 결과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38" y="1228693"/>
            <a:ext cx="5544324" cy="8764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786" y="3044097"/>
            <a:ext cx="5563376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50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이것은 결국 우리가 찾는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ko-KR" altLang="en-US" dirty="0"/>
                  <a:t>가 행렬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ko-KR" altLang="en-US" dirty="0"/>
                  <a:t>의 고유 벡터로 이루어진 행렬이라는 것을 의미</a:t>
                </a:r>
                <a:endParaRPr lang="en-US" altLang="ko-KR" dirty="0"/>
              </a:p>
              <a:p>
                <a:r>
                  <a:rPr lang="ko-KR" altLang="en-US" dirty="0"/>
                  <a:t>이때 주성분 분석과 달리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𝑌𝑀</m:t>
                        </m:r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dirty="0"/>
                  <a:t>를 최소화하기 위해 작은 </a:t>
                </a:r>
                <a:r>
                  <a:rPr lang="ko-KR" altLang="en-US" dirty="0" err="1"/>
                  <a:t>고유값에</a:t>
                </a:r>
                <a:r>
                  <a:rPr lang="ko-KR" altLang="en-US" dirty="0"/>
                  <a:t> 해당하는 작은 고유 벡터를 사용한다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그리고 이 문제에서 가장 마지막 고유 값은 언제나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이므로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마지막 고유 벡터는 특정한 축이 아니라 자유로운 이동을 의미한다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이것을 제외함으로써 풀이과정에서 고려하지 않았던 다음의 제약조건을 만족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즉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ko-KR" altLang="en-US" dirty="0"/>
                  <a:t>차원으로 축소를 원하면 가장 작은 </a:t>
                </a:r>
                <a:r>
                  <a:rPr lang="ko-KR" altLang="en-US" dirty="0" err="1"/>
                  <a:t>고유값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ko-KR" altLang="en-US" dirty="0"/>
                  <a:t>개에 해당하는 고유 벡터를 가져와서 마지막 것을 제외하면 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그리고 각 고유벡터의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개 성분은 각 데이터의 좌표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339" r="-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051" y="2496211"/>
            <a:ext cx="1771898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0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LAB</a:t>
            </a:r>
            <a:r>
              <a:rPr lang="en-US" altLang="ko-KR" sz="3600" b="1" baseline="30000" dirty="0">
                <a:solidFill>
                  <a:schemeClr val="accent6"/>
                </a:solidFill>
              </a:rPr>
              <a:t>11-3 </a:t>
            </a:r>
            <a:r>
              <a:rPr lang="en-US" altLang="ko-KR" sz="3600" dirty="0"/>
              <a:t>LLE</a:t>
            </a:r>
            <a:r>
              <a:rPr lang="ko-KR" altLang="en-US" sz="3600" dirty="0"/>
              <a:t>를 </a:t>
            </a:r>
            <a:r>
              <a:rPr lang="ko-KR" altLang="en-US" sz="3600" dirty="0" err="1"/>
              <a:t>넘파이로만</a:t>
            </a:r>
            <a:r>
              <a:rPr lang="ko-KR" altLang="en-US" sz="3600" dirty="0"/>
              <a:t> 구현해 보자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820" y="2157235"/>
            <a:ext cx="8707065" cy="2543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DAACD4-DFDC-4B47-8CF4-C7727A5B78F6}"/>
              </a:ext>
            </a:extLst>
          </p:cNvPr>
          <p:cNvSpPr txBox="1"/>
          <p:nvPr/>
        </p:nvSpPr>
        <p:spPr>
          <a:xfrm>
            <a:off x="5707812" y="5986732"/>
            <a:ext cx="4979248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교재의 해답 코드를 하나하나 단계별로 수행해</a:t>
            </a:r>
            <a:endParaRPr lang="en-US" altLang="ko-KR"/>
          </a:p>
          <a:p>
            <a:r>
              <a:rPr lang="ko-KR" altLang="en-US"/>
              <a:t>봅니다</a:t>
            </a:r>
          </a:p>
        </p:txBody>
      </p:sp>
    </p:spTree>
    <p:extLst>
      <p:ext uri="{BB962C8B-B14F-4D97-AF65-F5344CB8AC3E}">
        <p14:creationId xmlns:p14="http://schemas.microsoft.com/office/powerpoint/2010/main" val="943564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11.9 </a:t>
            </a:r>
            <a:r>
              <a:rPr lang="ko-KR" altLang="en-US" dirty="0"/>
              <a:t>그 밖의 </a:t>
            </a:r>
            <a:r>
              <a:rPr lang="ko-KR" altLang="en-US" dirty="0" err="1"/>
              <a:t>매니폴드</a:t>
            </a:r>
            <a:r>
              <a:rPr lang="ko-KR" altLang="en-US" dirty="0"/>
              <a:t> 학습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매니폴드</a:t>
            </a:r>
            <a:r>
              <a:rPr lang="ko-KR" altLang="en-US" dirty="0"/>
              <a:t> 학습에는 </a:t>
            </a:r>
            <a:r>
              <a:rPr lang="en-US" altLang="ko-KR" dirty="0"/>
              <a:t>LLE </a:t>
            </a:r>
            <a:r>
              <a:rPr lang="ko-KR" altLang="en-US" dirty="0"/>
              <a:t>이외에도 다양한 종류의 알고리즘이 존재</a:t>
            </a:r>
            <a:endParaRPr lang="en-US" altLang="ko-KR" dirty="0"/>
          </a:p>
          <a:p>
            <a:r>
              <a:rPr lang="ko-KR" altLang="en-US" dirty="0"/>
              <a:t>대표적인 방법은 </a:t>
            </a:r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</a:rPr>
              <a:t>Isomap</a:t>
            </a:r>
            <a:r>
              <a:rPr lang="ko-KR" altLang="en-US" dirty="0"/>
              <a:t>이라는 이름으로 불리는 기법과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t-SNE</a:t>
            </a:r>
            <a:r>
              <a:rPr lang="ko-KR" altLang="en-US" dirty="0"/>
              <a:t>라는 이름의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t-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분산 통계적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근접점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임베딩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t-distributed stochastic neighbor embedding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/>
              <a:t>기법</a:t>
            </a:r>
          </a:p>
        </p:txBody>
      </p:sp>
    </p:spTree>
    <p:extLst>
      <p:ext uri="{BB962C8B-B14F-4D97-AF65-F5344CB8AC3E}">
        <p14:creationId xmlns:p14="http://schemas.microsoft.com/office/powerpoint/2010/main" val="2173322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Isomap</a:t>
            </a:r>
            <a:r>
              <a:rPr lang="ko-KR" altLang="en-US" dirty="0"/>
              <a:t>은 각 샘플에 대해 가장 가까운 샘플을 연결하여 그래프를 만들어 </a:t>
            </a:r>
            <a:r>
              <a:rPr lang="ko-KR" altLang="en-US" b="1" dirty="0" err="1"/>
              <a:t>측지선</a:t>
            </a:r>
            <a:r>
              <a:rPr lang="en-US" altLang="ko-KR" b="1" baseline="30000" dirty="0"/>
              <a:t>geodesic</a:t>
            </a:r>
            <a:r>
              <a:rPr lang="en-US" altLang="ko-KR" dirty="0"/>
              <a:t> </a:t>
            </a:r>
            <a:r>
              <a:rPr lang="ko-KR" altLang="en-US" dirty="0"/>
              <a:t>거리의 대소 관계를 유지하며 차원을 축소하는 기법으로 </a:t>
            </a:r>
            <a:r>
              <a:rPr lang="ko-KR" altLang="en-US" b="1" dirty="0" err="1"/>
              <a:t>조슈아</a:t>
            </a:r>
            <a:r>
              <a:rPr lang="ko-KR" altLang="en-US" b="1" dirty="0"/>
              <a:t> </a:t>
            </a:r>
            <a:r>
              <a:rPr lang="ko-KR" altLang="en-US" b="1" dirty="0" err="1"/>
              <a:t>테넨바움</a:t>
            </a:r>
            <a:r>
              <a:rPr lang="en-US" altLang="ko-KR" b="1" baseline="30000" dirty="0"/>
              <a:t>Joshua </a:t>
            </a:r>
            <a:r>
              <a:rPr lang="en-US" altLang="ko-KR" b="1" baseline="30000" dirty="0" err="1"/>
              <a:t>Tenenbaum</a:t>
            </a:r>
            <a:r>
              <a:rPr lang="ko-KR" altLang="en-US" dirty="0"/>
              <a:t>과 </a:t>
            </a:r>
            <a:r>
              <a:rPr lang="ko-KR" altLang="en-US" b="1" dirty="0"/>
              <a:t>빈 데 실바</a:t>
            </a:r>
            <a:r>
              <a:rPr lang="en-US" altLang="ko-KR" b="1" baseline="30000" dirty="0"/>
              <a:t>Vin de Silva</a:t>
            </a:r>
            <a:r>
              <a:rPr lang="en-US" altLang="ko-KR" dirty="0"/>
              <a:t>, </a:t>
            </a:r>
            <a:r>
              <a:rPr lang="ko-KR" altLang="en-US" b="1" dirty="0"/>
              <a:t>존 </a:t>
            </a:r>
            <a:r>
              <a:rPr lang="ko-KR" altLang="en-US" b="1" dirty="0" err="1"/>
              <a:t>랭포드</a:t>
            </a:r>
            <a:r>
              <a:rPr lang="en-US" altLang="ko-KR" b="1" baseline="30000" dirty="0"/>
              <a:t>John Langford</a:t>
            </a:r>
            <a:r>
              <a:rPr lang="ko-KR" altLang="en-US" dirty="0"/>
              <a:t>가 발표</a:t>
            </a:r>
            <a:endParaRPr lang="en-US" altLang="ko-KR" dirty="0"/>
          </a:p>
          <a:p>
            <a:r>
              <a:rPr lang="ko-KR" altLang="en-US" dirty="0" err="1"/>
              <a:t>측지선</a:t>
            </a:r>
            <a:r>
              <a:rPr lang="ko-KR" altLang="en-US" dirty="0"/>
              <a:t> 거리는 그래프를 구성하는 노드들 사이의 </a:t>
            </a:r>
            <a:r>
              <a:rPr lang="ko-KR" altLang="en-US" dirty="0" err="1"/>
              <a:t>최단경로를</a:t>
            </a:r>
            <a:r>
              <a:rPr lang="ko-KR" altLang="en-US" dirty="0"/>
              <a:t> 계산하여 구할 수 있다</a:t>
            </a:r>
            <a:r>
              <a:rPr lang="en-US" altLang="ko-KR" dirty="0"/>
              <a:t>. </a:t>
            </a:r>
            <a:r>
              <a:rPr lang="ko-KR" altLang="en-US" dirty="0"/>
              <a:t>따라서 이 기법의 알고리즘은 다음과 같이 요약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793" y="2214282"/>
            <a:ext cx="8311133" cy="30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38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8200" y="609600"/>
            <a:ext cx="10515600" cy="5601076"/>
          </a:xfrm>
        </p:spPr>
        <p:txBody>
          <a:bodyPr/>
          <a:lstStyle/>
          <a:p>
            <a:r>
              <a:rPr lang="ko-KR" altLang="en-US" dirty="0"/>
              <a:t>차원이 높아지면 데이터들이 공간의 경계에 몰리게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785" y="1714997"/>
            <a:ext cx="6306430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6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t-SNE </a:t>
                </a:r>
                <a:r>
                  <a:rPr lang="ko-KR" altLang="en-US" dirty="0"/>
                  <a:t>기법 역시 비슷한 데이터 인스턴스들끼리 가까운 거리를 유지하도록 하면서 더 낮은 차원의 </a:t>
                </a:r>
                <a:r>
                  <a:rPr lang="ko-KR" altLang="en-US" dirty="0" err="1"/>
                  <a:t>임베딩</a:t>
                </a:r>
                <a:r>
                  <a:rPr lang="ko-KR" altLang="en-US" dirty="0"/>
                  <a:t> 공간을 찾는 분석</a:t>
                </a:r>
                <a:endParaRPr lang="en-US" altLang="ko-KR" dirty="0"/>
              </a:p>
              <a:p>
                <a:r>
                  <a:rPr lang="ko-KR" altLang="en-US" dirty="0"/>
                  <a:t>이 방법은 </a:t>
                </a:r>
                <a:r>
                  <a:rPr lang="ko-KR" altLang="en-US" b="1" dirty="0" err="1"/>
                  <a:t>제프리</a:t>
                </a:r>
                <a:r>
                  <a:rPr lang="ko-KR" altLang="en-US" b="1" dirty="0"/>
                  <a:t> 힌튼</a:t>
                </a:r>
                <a:r>
                  <a:rPr lang="en-US" altLang="ko-KR" b="1" baseline="30000" dirty="0"/>
                  <a:t>Geoffrey Hinton</a:t>
                </a:r>
                <a:r>
                  <a:rPr lang="ko-KR" altLang="en-US" dirty="0"/>
                  <a:t>과 </a:t>
                </a:r>
                <a:r>
                  <a:rPr lang="ko-KR" altLang="en-US" b="1" dirty="0"/>
                  <a:t>샘 </a:t>
                </a:r>
                <a:r>
                  <a:rPr lang="ko-KR" altLang="en-US" b="1" dirty="0" err="1"/>
                  <a:t>로위스</a:t>
                </a:r>
                <a:r>
                  <a:rPr lang="en-US" altLang="ko-KR" b="1" baseline="30000" dirty="0"/>
                  <a:t>Sam </a:t>
                </a:r>
                <a:r>
                  <a:rPr lang="en-US" altLang="ko-KR" b="1" baseline="30000" dirty="0" err="1"/>
                  <a:t>Roweis</a:t>
                </a:r>
                <a:r>
                  <a:rPr lang="ko-KR" altLang="en-US" dirty="0"/>
                  <a:t>가 제안한 통계적 </a:t>
                </a:r>
                <a:r>
                  <a:rPr lang="ko-KR" altLang="en-US" dirty="0" err="1"/>
                  <a:t>근접점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임베딩</a:t>
                </a:r>
                <a:r>
                  <a:rPr lang="ko-KR" altLang="en-US" dirty="0"/>
                  <a:t> 기법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즉 </a:t>
                </a:r>
                <a:r>
                  <a:rPr lang="en-US" altLang="ko-KR" dirty="0"/>
                  <a:t>SNE </a:t>
                </a:r>
                <a:r>
                  <a:rPr lang="ko-KR" altLang="en-US" dirty="0"/>
                  <a:t>기법을 </a:t>
                </a:r>
                <a:r>
                  <a:rPr lang="ko-KR" altLang="en-US" b="1" dirty="0" err="1"/>
                  <a:t>라우렌스</a:t>
                </a:r>
                <a:r>
                  <a:rPr lang="ko-KR" altLang="en-US" b="1" dirty="0"/>
                  <a:t> 반 데어 </a:t>
                </a:r>
                <a:r>
                  <a:rPr lang="ko-KR" altLang="en-US" b="1" dirty="0" err="1"/>
                  <a:t>마텐</a:t>
                </a:r>
                <a:r>
                  <a:rPr lang="en-US" altLang="ko-KR" b="1" baseline="30000" dirty="0"/>
                  <a:t>Laurens Van der </a:t>
                </a:r>
                <a:r>
                  <a:rPr lang="en-US" altLang="ko-KR" b="1" baseline="30000" dirty="0" err="1"/>
                  <a:t>Maaten</a:t>
                </a:r>
                <a:r>
                  <a:rPr lang="ko-KR" altLang="en-US" dirty="0"/>
                  <a:t>과 </a:t>
                </a:r>
                <a:r>
                  <a:rPr lang="ko-KR" altLang="en-US" dirty="0" err="1"/>
                  <a:t>제프리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힌튼이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t-</a:t>
                </a:r>
                <a:r>
                  <a:rPr lang="ko-KR" altLang="en-US" dirty="0"/>
                  <a:t>분포를 적용하여 개선한 방법</a:t>
                </a:r>
                <a:endParaRPr lang="en-US" altLang="ko-KR" dirty="0"/>
              </a:p>
              <a:p>
                <a:r>
                  <a:rPr lang="ko-KR" altLang="en-US" dirty="0"/>
                  <a:t>기본적인 아이디어는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개의 고차원 데이터 인스턴스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0" dirty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ko-KR" altLang="en-US" dirty="0"/>
                  <a:t>가 존재할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어떤 데이터 인스턴스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ko-KR" altLang="en-US" dirty="0"/>
                  <a:t>의 </a:t>
                </a:r>
                <a:r>
                  <a:rPr lang="ko-KR" altLang="en-US" dirty="0" err="1"/>
                  <a:t>유사도를</a:t>
                </a:r>
                <a:r>
                  <a:rPr lang="ko-KR" altLang="en-US" dirty="0"/>
                  <a:t> 다음과 같은 조건부 확률로 정의하는 것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이것은 </a:t>
                </a:r>
                <a:r>
                  <a:rPr lang="ko-KR" altLang="en-US" b="1" dirty="0" err="1"/>
                  <a:t>소프트맥스</a:t>
                </a:r>
                <a:r>
                  <a:rPr lang="en-US" altLang="ko-KR" b="1" baseline="30000" dirty="0" err="1"/>
                  <a:t>softmax</a:t>
                </a:r>
                <a:r>
                  <a:rPr lang="en-US" altLang="ko-KR" b="1" baseline="30000" dirty="0"/>
                  <a:t> </a:t>
                </a:r>
                <a:r>
                  <a:rPr lang="ko-KR" altLang="en-US" dirty="0"/>
                  <a:t>함수로서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ko-KR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begChr m:val=""/>
                            <m:endChr m:val="|"/>
                            <m:ctrlP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0" dirty="0" err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ko-KR" altLang="en-US" dirty="0"/>
                  <a:t>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반 데어 </a:t>
                </a:r>
                <a:r>
                  <a:rPr lang="ko-KR" altLang="en-US" dirty="0" err="1"/>
                  <a:t>마텐과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힌튼은</a:t>
                </a:r>
                <a:r>
                  <a:rPr lang="ko-KR" altLang="en-US" dirty="0"/>
                  <a:t> 이 조건부 확률이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에 대해 갖는 </a:t>
                </a:r>
                <a:r>
                  <a:rPr lang="ko-KR" altLang="en-US" dirty="0" err="1"/>
                  <a:t>유사도라고</a:t>
                </a:r>
                <a:r>
                  <a:rPr lang="ko-KR" altLang="en-US" dirty="0"/>
                  <a:t> 하고</a:t>
                </a:r>
                <a:r>
                  <a:rPr lang="en-US" altLang="ko-KR" dirty="0"/>
                  <a:t>, "</a:t>
                </a:r>
                <a:r>
                  <a:rPr lang="ko-KR" altLang="en-US" dirty="0"/>
                  <a:t>가우스 확률 분포가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를 중심으로 놓여 있을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이웃으로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를 선택할 확률</a:t>
                </a:r>
                <a:r>
                  <a:rPr lang="en-US" altLang="ko-KR" dirty="0"/>
                  <a:t>"</a:t>
                </a:r>
                <a:r>
                  <a:rPr lang="ko-KR" altLang="en-US" dirty="0"/>
                  <a:t>이라고 설명했다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이때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ko-KR" altLang="en-US" dirty="0"/>
                  <a:t>는 이 분포의 분산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l="-696" t="-1236" r="-4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>
            <a:hlinkClick r:id="rId4"/>
            <a:extLst>
              <a:ext uri="{FF2B5EF4-FFF2-40B4-BE49-F238E27FC236}">
                <a16:creationId xmlns:a16="http://schemas.microsoft.com/office/drawing/2014/main" id="{5F959839-335B-CC4B-9F93-4D0742186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505" y="2916895"/>
            <a:ext cx="3896990" cy="102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604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차원을 축소하는 일은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dirty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ko-KR" altLang="en-US" dirty="0"/>
                  <a:t>에 대응하는 낮은 차원의 </a:t>
                </a:r>
                <a:r>
                  <a:rPr lang="ko-KR" altLang="en-US" dirty="0" err="1"/>
                  <a:t>임베딩</a:t>
                </a:r>
                <a:r>
                  <a:rPr lang="ko-KR" altLang="en-US" dirty="0"/>
                  <a:t> 공간에 존재하는 데이터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dirty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ko-KR" altLang="en-US" dirty="0"/>
                  <a:t>를 구하는 일인데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임베딩</a:t>
                </a:r>
                <a:r>
                  <a:rPr lang="ko-KR" altLang="en-US" dirty="0"/>
                  <a:t> 공간의 두 데이터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사이의 유사도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역시 확률을 이용하여 같은 방식으로 정의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좋은 </a:t>
                </a:r>
                <a:r>
                  <a:rPr lang="ko-KR" altLang="en-US" dirty="0" err="1"/>
                  <a:t>임베딩은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를 일치시키는 </a:t>
                </a:r>
                <a:r>
                  <a:rPr lang="ko-KR" altLang="en-US" dirty="0" err="1"/>
                  <a:t>임베딩</a:t>
                </a:r>
                <a:r>
                  <a:rPr lang="ko-KR" altLang="en-US" dirty="0"/>
                  <a:t> 결과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dirty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ko-KR" altLang="en-US" dirty="0"/>
                  <a:t>를 구하는 것</a:t>
                </a:r>
                <a:endParaRPr lang="en-US" altLang="ko-KR" dirty="0"/>
              </a:p>
              <a:p>
                <a:r>
                  <a:rPr lang="ko-KR" altLang="en-US" dirty="0"/>
                  <a:t>이를 위해 두 확률 분포의 차이를 계산하는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쿨백</a:t>
                </a:r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</a:rPr>
                  <a:t>-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라이블러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 발산</a:t>
                </a:r>
                <a:r>
                  <a:rPr lang="en-US" altLang="ko-KR" baseline="30000" dirty="0" err="1">
                    <a:solidFill>
                      <a:schemeClr val="accent1">
                        <a:lumMod val="75000"/>
                      </a:schemeClr>
                    </a:solidFill>
                  </a:rPr>
                  <a:t>Kullback-Leibler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 divergence </a:t>
                </a:r>
                <a:r>
                  <a:rPr lang="ko-KR" altLang="en-US" dirty="0"/>
                  <a:t>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𝐾𝐿</m:t>
                    </m:r>
                  </m:oMath>
                </a14:m>
                <a:r>
                  <a:rPr lang="ko-KR" altLang="en-US" dirty="0"/>
                  <a:t>를 사용한다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가 가지는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ko-KR" altLang="en-US" dirty="0"/>
                  <a:t>의 분포를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가 가지는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ko-KR" altLang="en-US" dirty="0"/>
                  <a:t>의 분포를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라고 하면 다음의 </a:t>
                </a:r>
                <a:r>
                  <a:rPr lang="ko-KR" altLang="en-US" dirty="0" err="1"/>
                  <a:t>쿨백</a:t>
                </a:r>
                <a:r>
                  <a:rPr lang="en-US" altLang="ko-KR" dirty="0"/>
                  <a:t>-</a:t>
                </a:r>
                <a:r>
                  <a:rPr lang="ko-KR" altLang="en-US" dirty="0" err="1"/>
                  <a:t>라이블러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발산값을</a:t>
                </a:r>
                <a:r>
                  <a:rPr lang="ko-KR" altLang="en-US" dirty="0"/>
                  <a:t> 최소화하는 것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339" r="-6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71" y="1407606"/>
            <a:ext cx="3639058" cy="14670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206" y="5029412"/>
            <a:ext cx="5639588" cy="118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37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021" y="1780945"/>
            <a:ext cx="7401958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30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LAB</a:t>
            </a:r>
            <a:r>
              <a:rPr lang="en-US" altLang="ko-KR" sz="3600" b="1" baseline="30000" dirty="0">
                <a:solidFill>
                  <a:schemeClr val="accent6"/>
                </a:solidFill>
              </a:rPr>
              <a:t>11-4 </a:t>
            </a:r>
            <a:r>
              <a:rPr lang="ko-KR" altLang="en-US" sz="3600" dirty="0" err="1"/>
              <a:t>매니폴드</a:t>
            </a:r>
            <a:r>
              <a:rPr lang="ko-KR" altLang="en-US" sz="3600" dirty="0"/>
              <a:t> 학습을 이용한 차원 축소 실습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245" y="2094449"/>
            <a:ext cx="8716591" cy="2343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DAACD4-DFDC-4B47-8CF4-C7727A5B78F6}"/>
              </a:ext>
            </a:extLst>
          </p:cNvPr>
          <p:cNvSpPr txBox="1"/>
          <p:nvPr/>
        </p:nvSpPr>
        <p:spPr>
          <a:xfrm>
            <a:off x="5707812" y="5986732"/>
            <a:ext cx="4979248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교재의 해답 코드를 하나하나 단계별로 수행해</a:t>
            </a:r>
            <a:endParaRPr lang="en-US" altLang="ko-KR"/>
          </a:p>
          <a:p>
            <a:r>
              <a:rPr lang="ko-KR" altLang="en-US"/>
              <a:t>봅니다</a:t>
            </a:r>
          </a:p>
        </p:txBody>
      </p:sp>
    </p:spTree>
    <p:extLst>
      <p:ext uri="{BB962C8B-B14F-4D97-AF65-F5344CB8AC3E}">
        <p14:creationId xmlns:p14="http://schemas.microsoft.com/office/powerpoint/2010/main" val="18174161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정리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차원은 데이터를 식별하는 데에 필요한 최소의 정보 규모를 결정한다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 데이터를 표현하는 값들을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특징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차원에 따라 특징을 표현하기 위해 필요한 데이터가 얼마인지 결정된다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특징 공간의 차원이 높아지면 데이터들 사이의 관계를 파악하기 어렵게 만드는 다양한 현상이 발생하는데 이를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차원의 저주</a:t>
            </a:r>
            <a:r>
              <a:rPr lang="ko-KR" altLang="en-US" dirty="0"/>
              <a:t>라고 부른다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차원의 저주를 피하기 위해 데이터 특징의 차원을 줄이는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차원 축소</a:t>
            </a:r>
            <a:r>
              <a:rPr lang="ko-KR" altLang="en-US" dirty="0"/>
              <a:t>를 해야 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차원 축소는 필연적으로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정보의 손실</a:t>
            </a:r>
            <a:r>
              <a:rPr lang="ko-KR" altLang="en-US" dirty="0"/>
              <a:t>이 생길 수밖에 없다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가장 단순한 차원 축소 방법은 기존의 특징들 중에서 중요한 특징만 사용하고 나머지 특징을 무시하는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특징 선택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특징 선택은 원본 데이터의 분산을 최대로 유지하는 일이 어려울 수 있어</a:t>
            </a:r>
            <a:r>
              <a:rPr lang="en-US" altLang="ko-KR" dirty="0"/>
              <a:t>, </a:t>
            </a:r>
            <a:r>
              <a:rPr lang="ko-KR" altLang="en-US" dirty="0"/>
              <a:t>분산을 잘 유지하는 새로운 축을 찾는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주성분 분석</a:t>
            </a:r>
            <a:r>
              <a:rPr lang="ko-KR" altLang="en-US" dirty="0"/>
              <a:t>이 흔히 사용된다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201602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특징 투영</a:t>
            </a:r>
            <a:r>
              <a:rPr lang="ko-KR" altLang="en-US" dirty="0"/>
              <a:t>을 원래 존재하던 축으로 실시하는 것이 특징 선택이며</a:t>
            </a:r>
            <a:r>
              <a:rPr lang="en-US" altLang="ko-KR" dirty="0"/>
              <a:t>, </a:t>
            </a:r>
            <a:r>
              <a:rPr lang="ko-KR" altLang="en-US" dirty="0"/>
              <a:t>가장 좋은 축을 새롭게 찾아 실시하는 것이 주성분 분석이다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주성분 분석은 </a:t>
            </a:r>
            <a:r>
              <a:rPr lang="ko-KR" altLang="en-US" dirty="0" err="1"/>
              <a:t>고유값</a:t>
            </a:r>
            <a:r>
              <a:rPr lang="ko-KR" altLang="en-US" dirty="0"/>
              <a:t> 분해가 필요한데</a:t>
            </a:r>
            <a:r>
              <a:rPr lang="en-US" altLang="ko-KR" dirty="0"/>
              <a:t>, </a:t>
            </a:r>
            <a:r>
              <a:rPr lang="ko-KR" altLang="en-US" dirty="0"/>
              <a:t>일반적으로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특이값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분해</a:t>
            </a:r>
            <a:r>
              <a:rPr lang="ko-KR" altLang="en-US" dirty="0"/>
              <a:t>를 통해 구현한다</a:t>
            </a:r>
            <a:r>
              <a:rPr lang="en-US" altLang="ko-KR" dirty="0"/>
              <a:t>. </a:t>
            </a:r>
          </a:p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커널 트릭</a:t>
            </a:r>
            <a:r>
              <a:rPr lang="ko-KR" altLang="en-US" dirty="0"/>
              <a:t>을 주성분 분석에 적용하여 비선형 차원 축소를 실시할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주성분 분석과 같은 차원 축소 기법은 이미지를 복원할 수 있는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저차원의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표현</a:t>
            </a:r>
            <a:r>
              <a:rPr lang="ko-KR" altLang="en-US" dirty="0"/>
              <a:t>을 생성한다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</a:t>
            </a:r>
            <a:r>
              <a:rPr lang="ko-KR" altLang="en-US" dirty="0" err="1"/>
              <a:t>저차원</a:t>
            </a:r>
            <a:r>
              <a:rPr lang="ko-KR" altLang="en-US" dirty="0"/>
              <a:t> 표현을 활용하면 데이터의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손실 압축</a:t>
            </a:r>
            <a:r>
              <a:rPr lang="ko-KR" altLang="en-US" dirty="0"/>
              <a:t>이 가능하다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차원 축소를 위한 기법으로 다양한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매니폴드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학습</a:t>
            </a:r>
            <a:r>
              <a:rPr lang="ko-KR" altLang="en-US" dirty="0"/>
              <a:t>이 존재한다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매니폴드</a:t>
            </a:r>
            <a:r>
              <a:rPr lang="ko-KR" altLang="en-US" dirty="0"/>
              <a:t> 학습의 기본적인 아이디어는 데이터의 국소적 관계를 유지하는 </a:t>
            </a:r>
            <a:r>
              <a:rPr lang="ko-KR" altLang="en-US" dirty="0" err="1"/>
              <a:t>저차원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임베딩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공간</a:t>
            </a:r>
            <a:r>
              <a:rPr lang="ko-KR" altLang="en-US" dirty="0"/>
              <a:t>을 </a:t>
            </a:r>
            <a:r>
              <a:rPr lang="ko-KR" altLang="en-US"/>
              <a:t>찾는 것이다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LLE</a:t>
            </a:r>
            <a:r>
              <a:rPr lang="ko-KR" altLang="en-US" dirty="0"/>
              <a:t>는 데이터들 사이의 </a:t>
            </a:r>
            <a:r>
              <a:rPr lang="ko-KR" altLang="en-US" dirty="0" err="1"/>
              <a:t>선형관계를</a:t>
            </a:r>
            <a:r>
              <a:rPr lang="ko-KR" altLang="en-US" dirty="0"/>
              <a:t> </a:t>
            </a:r>
            <a:r>
              <a:rPr lang="ko-KR" altLang="en-US" dirty="0" err="1"/>
              <a:t>임베딩</a:t>
            </a:r>
            <a:r>
              <a:rPr lang="ko-KR" altLang="en-US" dirty="0"/>
              <a:t> 공간에서 유지한다</a:t>
            </a:r>
            <a:r>
              <a:rPr lang="en-US" altLang="ko-KR" dirty="0"/>
              <a:t>. </a:t>
            </a:r>
          </a:p>
          <a:p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</a:rPr>
              <a:t>Isomap</a:t>
            </a:r>
            <a:r>
              <a:rPr lang="ko-KR" altLang="en-US" dirty="0"/>
              <a:t>은 가까운 이웃 데이터들 사이의 거리 관계를 </a:t>
            </a:r>
            <a:r>
              <a:rPr lang="ko-KR" altLang="en-US" dirty="0" err="1"/>
              <a:t>임베딩</a:t>
            </a:r>
            <a:r>
              <a:rPr lang="ko-KR" altLang="en-US" dirty="0"/>
              <a:t> 공간에서 유지한다</a:t>
            </a:r>
            <a:r>
              <a:rPr lang="en-US" altLang="ko-KR" dirty="0"/>
              <a:t>. 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t-SNE</a:t>
            </a:r>
            <a:r>
              <a:rPr lang="ko-KR" altLang="en-US" dirty="0"/>
              <a:t>는 두 데이터 쌍 사이의 </a:t>
            </a:r>
            <a:r>
              <a:rPr lang="ko-KR" altLang="en-US" dirty="0" err="1"/>
              <a:t>근접도를</a:t>
            </a:r>
            <a:r>
              <a:rPr lang="ko-KR" altLang="en-US" dirty="0"/>
              <a:t> 확률 분포로 정의하고</a:t>
            </a:r>
            <a:r>
              <a:rPr lang="en-US" altLang="ko-KR" dirty="0"/>
              <a:t>, </a:t>
            </a:r>
            <a:r>
              <a:rPr lang="ko-KR" altLang="en-US" dirty="0"/>
              <a:t>원래 공간과 </a:t>
            </a:r>
            <a:r>
              <a:rPr lang="ko-KR" altLang="en-US" dirty="0" err="1"/>
              <a:t>임베딩</a:t>
            </a:r>
            <a:r>
              <a:rPr lang="ko-KR" altLang="en-US" dirty="0"/>
              <a:t> 공간에서 이 분포가 최대한 일치하도록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2588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각 차원의 단위 입방체 내의 두 점 사이의 거리도 생각해 보자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차원 공간에 있는 두 점의 각 </a:t>
                </a:r>
                <a:r>
                  <a:rPr lang="ko-KR" altLang="en-US" dirty="0" err="1"/>
                  <a:t>차원별</a:t>
                </a:r>
                <a:r>
                  <a:rPr lang="ko-KR" altLang="en-US" dirty="0"/>
                  <a:t> 차이를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라고 하면 두 점의 거리는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두 점이 모든 차원에서 평균적인 차이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</m:oMath>
                </a14:m>
                <a:r>
                  <a:rPr lang="ko-KR" altLang="en-US" dirty="0"/>
                  <a:t>만큼 떨어져 있다고 하면 두 점의 평균 거리는 다음과 같다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 값은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이 커지면 큰 값이 됨</a:t>
                </a:r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데이터를 다루기 위한 차원이 높아지면 대부분의 점들이 경계선에 놓이게 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데이터들 사이의 거리가 멀어져서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공간 내 </a:t>
                </a:r>
                <a:r>
                  <a:rPr lang="ko-KR" altLang="en-US" b="1" dirty="0"/>
                  <a:t>데이터의 밀도가 낮아지게 되어 데이터들 사이의 관계를 파악하는 것이 힘들어진다</a:t>
                </a:r>
                <a:r>
                  <a:rPr lang="en-US" altLang="ko-KR"/>
                  <a:t>. </a:t>
                </a:r>
              </a:p>
              <a:p>
                <a:pPr lvl="1"/>
                <a:r>
                  <a:rPr lang="ko-KR" altLang="en-US"/>
                  <a:t>이것을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차원의 저주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curse of dimensionality</a:t>
                </a:r>
                <a:r>
                  <a:rPr lang="ko-KR" altLang="en-US" dirty="0"/>
                  <a:t>라 부름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60" y="1010283"/>
            <a:ext cx="1752844" cy="13146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754" y="3362359"/>
            <a:ext cx="1790950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40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11.2 </a:t>
            </a:r>
            <a:r>
              <a:rPr lang="ko-KR" altLang="en-US" dirty="0"/>
              <a:t>차원 축소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차원의 저주를 피하는 방법은 데이터를 표현하기 위한 특징의 수를 줄이는 것이다</a:t>
            </a:r>
            <a:r>
              <a:rPr lang="en-US" altLang="ko-KR" dirty="0"/>
              <a:t>. </a:t>
            </a:r>
            <a:r>
              <a:rPr lang="ko-KR" altLang="en-US" dirty="0"/>
              <a:t>즉 데이터를 더 낮은 차원에서 표현하면 된다</a:t>
            </a:r>
            <a:r>
              <a:rPr lang="en-US" altLang="ko-KR" dirty="0"/>
              <a:t>. </a:t>
            </a:r>
            <a:r>
              <a:rPr lang="ko-KR" altLang="en-US" dirty="0"/>
              <a:t>이것을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차원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축소</a:t>
            </a:r>
            <a:r>
              <a:rPr lang="ko-KR" altLang="en-US" dirty="0" err="1"/>
              <a:t>라고</a:t>
            </a:r>
            <a:r>
              <a:rPr lang="ko-KR" altLang="en-US" dirty="0"/>
              <a:t> 한다</a:t>
            </a:r>
            <a:r>
              <a:rPr lang="en-US" altLang="ko-KR" dirty="0"/>
              <a:t>. </a:t>
            </a:r>
            <a:r>
              <a:rPr lang="ko-KR" altLang="en-US" dirty="0"/>
              <a:t>고차원 데이터의 차원을 어떻게 줄일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782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여러 개의 데이터를 비교할 때 일부 차원의 값은 크게 변동이 있지만</a:t>
            </a:r>
            <a:r>
              <a:rPr lang="en-US" altLang="ko-KR" dirty="0"/>
              <a:t>, </a:t>
            </a:r>
            <a:r>
              <a:rPr lang="ko-KR" altLang="en-US" dirty="0"/>
              <a:t>일부 차원의 특징들은 거의 변화가 없을 수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이렇게 </a:t>
            </a:r>
            <a:r>
              <a:rPr lang="ko-KR" altLang="en-US" dirty="0"/>
              <a:t>거의 변화가 없는 차원의 특징은 데이터들을 구분하는 데에 크게 중요하지 않은 특징</a:t>
            </a:r>
            <a:endParaRPr lang="en-US" altLang="ko-KR" dirty="0"/>
          </a:p>
          <a:p>
            <a:r>
              <a:rPr lang="ko-KR" altLang="en-US" dirty="0"/>
              <a:t>이렇게 관련성이 낮고 중복되거나 불필요한 정보를 담은 차원을 버리고 중요한 차원만 선택하는 것이 가장 단순한 차원 축소이며</a:t>
            </a:r>
            <a:r>
              <a:rPr lang="en-US" altLang="ko-KR"/>
              <a:t>, </a:t>
            </a:r>
          </a:p>
          <a:p>
            <a:pPr lvl="1"/>
            <a:r>
              <a:rPr lang="ko-KR" altLang="en-US"/>
              <a:t>이런 </a:t>
            </a:r>
            <a:r>
              <a:rPr lang="ko-KR" altLang="en-US" dirty="0"/>
              <a:t>방식을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특징 선택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feature selection</a:t>
            </a:r>
            <a:r>
              <a:rPr lang="ko-KR" altLang="en-US" dirty="0"/>
              <a:t>이라 함</a:t>
            </a:r>
          </a:p>
        </p:txBody>
      </p:sp>
    </p:spTree>
    <p:extLst>
      <p:ext uri="{BB962C8B-B14F-4D97-AF65-F5344CB8AC3E}">
        <p14:creationId xmlns:p14="http://schemas.microsoft.com/office/powerpoint/2010/main" val="99964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그림과 같이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세 개의 축을 가진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차원 공간에 점들로 표현된 데이터들이 존재한다고 하자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 데이터들이 각 축에 대해서 가지는 값을 비교해 보면 오른쪽과 같다</a:t>
                </a:r>
                <a:r>
                  <a:rPr lang="en-US" altLang="ko-KR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축 방향으로는 데이터의 분산이 적고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축 방향으로 가장 큰 분산을 보이는 것을 알 수 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그리고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ko-KR" altLang="en-US" dirty="0"/>
                  <a:t>축은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축보다는 적지만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축 보다는 훨씬 큰 분산을 보이고 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 데이터들에 대해 중요한 축의 순서는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의 순서라는 것을 알 수 있음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696" t="-1339" r="-5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178" y="2599765"/>
            <a:ext cx="9329044" cy="3613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6F3E87-0AD8-4D31-A489-5FAB18D4B742}"/>
              </a:ext>
            </a:extLst>
          </p:cNvPr>
          <p:cNvSpPr txBox="1"/>
          <p:nvPr/>
        </p:nvSpPr>
        <p:spPr>
          <a:xfrm>
            <a:off x="7042642" y="6028020"/>
            <a:ext cx="393889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 y </a:t>
            </a:r>
            <a:r>
              <a:rPr lang="ko-KR" altLang="en-US"/>
              <a:t>축이 데이터의 특성을 이해하는데</a:t>
            </a:r>
            <a:endParaRPr lang="en-US" altLang="ko-KR"/>
          </a:p>
          <a:p>
            <a:r>
              <a:rPr lang="ko-KR" altLang="en-US"/>
              <a:t>가장 중요한 축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980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D9001B19F62244EB0C223E5B6327929" ma:contentTypeVersion="14" ma:contentTypeDescription="새 문서를 만듭니다." ma:contentTypeScope="" ma:versionID="f11a19ef31b9ec062e50611982bf3bb8">
  <xsd:schema xmlns:xsd="http://www.w3.org/2001/XMLSchema" xmlns:xs="http://www.w3.org/2001/XMLSchema" xmlns:p="http://schemas.microsoft.com/office/2006/metadata/properties" xmlns:ns3="cb095250-472f-4fff-8787-3ac483193401" xmlns:ns4="04f693b0-e847-4654-9da5-f43e5a5a7381" targetNamespace="http://schemas.microsoft.com/office/2006/metadata/properties" ma:root="true" ma:fieldsID="a29ed6aed61c2d79ff2b6215dc93fb22" ns3:_="" ns4:_="">
    <xsd:import namespace="cb095250-472f-4fff-8787-3ac483193401"/>
    <xsd:import namespace="04f693b0-e847-4654-9da5-f43e5a5a73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095250-472f-4fff-8787-3ac483193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f693b0-e847-4654-9da5-f43e5a5a738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8E59545-0701-491A-891D-68FAB941E0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BF5E0F-6B92-448B-8858-7D821A38C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095250-472f-4fff-8787-3ac483193401"/>
    <ds:schemaRef ds:uri="04f693b0-e847-4654-9da5-f43e5a5a73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E73EDA-2BAF-45D3-873F-45BE48DED1DB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04f693b0-e847-4654-9da5-f43e5a5a7381"/>
    <ds:schemaRef ds:uri="cb095250-472f-4fff-8787-3ac48319340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3062</Words>
  <Application>Microsoft Macintosh PowerPoint</Application>
  <PresentationFormat>와이드스크린</PresentationFormat>
  <Paragraphs>224</Paragraphs>
  <Slides>55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1" baseType="lpstr">
      <vt:lpstr>맑은 고딕</vt:lpstr>
      <vt:lpstr>Arial</vt:lpstr>
      <vt:lpstr>Bahnschrift SemiBold Condensed</vt:lpstr>
      <vt:lpstr>Calibri</vt:lpstr>
      <vt:lpstr>Cambria Math</vt:lpstr>
      <vt:lpstr>Office 테마</vt:lpstr>
      <vt:lpstr>PowerPoint 프레젠테이션</vt:lpstr>
      <vt:lpstr>PowerPoint 프레젠테이션</vt:lpstr>
      <vt:lpstr>11.1 차원, 그리고 차원의 저주</vt:lpstr>
      <vt:lpstr>PowerPoint 프레젠테이션</vt:lpstr>
      <vt:lpstr>PowerPoint 프레젠테이션</vt:lpstr>
      <vt:lpstr>PowerPoint 프레젠테이션</vt:lpstr>
      <vt:lpstr>11.2 차원 축소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11.3 주성분 분석과 특이값 분해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11.4 특이값 분해의 기하적 이해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LAB11-1 3차원 공간의 데이터에서 주성분을 찾아보자</vt:lpstr>
      <vt:lpstr>11.5 커널 PCA</vt:lpstr>
      <vt:lpstr>PowerPoint 프레젠테이션</vt:lpstr>
      <vt:lpstr>PowerPoint 프레젠테이션</vt:lpstr>
      <vt:lpstr>PowerPoint 프레젠테이션</vt:lpstr>
      <vt:lpstr>11.6 다양한 커널의 적용</vt:lpstr>
      <vt:lpstr>PowerPoint 프레젠테이션</vt:lpstr>
      <vt:lpstr>PowerPoint 프레젠테이션</vt:lpstr>
      <vt:lpstr>PowerPoint 프레젠테이션</vt:lpstr>
      <vt:lpstr>LAB11-2 주성분을 추출해 이미지를 압축해 보자</vt:lpstr>
      <vt:lpstr>11.7 매니폴드 학습과 LLE 기법의 이해</vt:lpstr>
      <vt:lpstr>PowerPoint 프레젠테이션</vt:lpstr>
      <vt:lpstr>PowerPoint 프레젠테이션</vt:lpstr>
      <vt:lpstr>PowerPoint 프레젠테이션</vt:lpstr>
      <vt:lpstr>PowerPoint 프레젠테이션</vt:lpstr>
      <vt:lpstr>11.8 LLE 기법의 구현을 위한 최적화 해 구하기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LAB11-3 LLE를 넘파이로만 구현해 보자</vt:lpstr>
      <vt:lpstr>11.9 그 밖의 매니폴드 학습 알고리즘</vt:lpstr>
      <vt:lpstr>PowerPoint 프레젠테이션</vt:lpstr>
      <vt:lpstr>PowerPoint 프레젠테이션</vt:lpstr>
      <vt:lpstr>PowerPoint 프레젠테이션</vt:lpstr>
      <vt:lpstr>PowerPoint 프레젠테이션</vt:lpstr>
      <vt:lpstr>LAB11-4 매니폴드 학습을 이용한 차원 축소 실습</vt:lpstr>
      <vt:lpstr>핵심 정리 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Microsoft Office User</cp:lastModifiedBy>
  <cp:revision>108</cp:revision>
  <dcterms:created xsi:type="dcterms:W3CDTF">2021-06-28T04:35:36Z</dcterms:created>
  <dcterms:modified xsi:type="dcterms:W3CDTF">2021-08-22T04:17:45Z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0x010100CD9001B19F62244EB0C223E5B6327929</vt:lpwstr>
  </property>
</Properties>
</file>